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1"/>
  </p:notesMasterIdLst>
  <p:handoutMasterIdLst>
    <p:handoutMasterId r:id="rId122"/>
  </p:handoutMasterIdLst>
  <p:sldIdLst>
    <p:sldId id="340" r:id="rId2"/>
    <p:sldId id="345" r:id="rId3"/>
    <p:sldId id="344" r:id="rId4"/>
    <p:sldId id="346" r:id="rId5"/>
    <p:sldId id="352" r:id="rId6"/>
    <p:sldId id="347" r:id="rId7"/>
    <p:sldId id="348" r:id="rId8"/>
    <p:sldId id="349" r:id="rId9"/>
    <p:sldId id="350" r:id="rId10"/>
    <p:sldId id="351" r:id="rId11"/>
    <p:sldId id="342" r:id="rId12"/>
    <p:sldId id="341" r:id="rId13"/>
    <p:sldId id="256" r:id="rId14"/>
    <p:sldId id="305" r:id="rId15"/>
    <p:sldId id="303" r:id="rId16"/>
    <p:sldId id="306" r:id="rId17"/>
    <p:sldId id="337" r:id="rId18"/>
    <p:sldId id="261" r:id="rId19"/>
    <p:sldId id="310" r:id="rId20"/>
    <p:sldId id="338" r:id="rId21"/>
    <p:sldId id="311" r:id="rId22"/>
    <p:sldId id="313" r:id="rId23"/>
    <p:sldId id="314" r:id="rId24"/>
    <p:sldId id="304" r:id="rId25"/>
    <p:sldId id="307" r:id="rId26"/>
    <p:sldId id="339" r:id="rId27"/>
    <p:sldId id="343"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71" r:id="rId42"/>
    <p:sldId id="385" r:id="rId43"/>
    <p:sldId id="260" r:id="rId44"/>
    <p:sldId id="293" r:id="rId45"/>
    <p:sldId id="366" r:id="rId46"/>
    <p:sldId id="376" r:id="rId47"/>
    <p:sldId id="372" r:id="rId48"/>
    <p:sldId id="263" r:id="rId49"/>
    <p:sldId id="373" r:id="rId50"/>
    <p:sldId id="264" r:id="rId51"/>
    <p:sldId id="317" r:id="rId52"/>
    <p:sldId id="288" r:id="rId53"/>
    <p:sldId id="292" r:id="rId54"/>
    <p:sldId id="265" r:id="rId55"/>
    <p:sldId id="289" r:id="rId56"/>
    <p:sldId id="294" r:id="rId57"/>
    <p:sldId id="266" r:id="rId58"/>
    <p:sldId id="295" r:id="rId59"/>
    <p:sldId id="290" r:id="rId60"/>
    <p:sldId id="324" r:id="rId61"/>
    <p:sldId id="377" r:id="rId62"/>
    <p:sldId id="380" r:id="rId63"/>
    <p:sldId id="381" r:id="rId64"/>
    <p:sldId id="395" r:id="rId65"/>
    <p:sldId id="315" r:id="rId66"/>
    <p:sldId id="257" r:id="rId67"/>
    <p:sldId id="258" r:id="rId68"/>
    <p:sldId id="259" r:id="rId69"/>
    <p:sldId id="301" r:id="rId70"/>
    <p:sldId id="281" r:id="rId71"/>
    <p:sldId id="279" r:id="rId72"/>
    <p:sldId id="280" r:id="rId73"/>
    <p:sldId id="318" r:id="rId74"/>
    <p:sldId id="378" r:id="rId75"/>
    <p:sldId id="319" r:id="rId76"/>
    <p:sldId id="320" r:id="rId77"/>
    <p:sldId id="321" r:id="rId78"/>
    <p:sldId id="322" r:id="rId79"/>
    <p:sldId id="379" r:id="rId80"/>
    <p:sldId id="291" r:id="rId81"/>
    <p:sldId id="298" r:id="rId82"/>
    <p:sldId id="296" r:id="rId83"/>
    <p:sldId id="297" r:id="rId84"/>
    <p:sldId id="299" r:id="rId85"/>
    <p:sldId id="300" r:id="rId86"/>
    <p:sldId id="323" r:id="rId87"/>
    <p:sldId id="383" r:id="rId88"/>
    <p:sldId id="282" r:id="rId89"/>
    <p:sldId id="269" r:id="rId90"/>
    <p:sldId id="325" r:id="rId91"/>
    <p:sldId id="388" r:id="rId92"/>
    <p:sldId id="401" r:id="rId93"/>
    <p:sldId id="268" r:id="rId94"/>
    <p:sldId id="270" r:id="rId95"/>
    <p:sldId id="326" r:id="rId96"/>
    <p:sldId id="286" r:id="rId97"/>
    <p:sldId id="271" r:id="rId98"/>
    <p:sldId id="287" r:id="rId99"/>
    <p:sldId id="327" r:id="rId100"/>
    <p:sldId id="394" r:id="rId101"/>
    <p:sldId id="393" r:id="rId102"/>
    <p:sldId id="283" r:id="rId103"/>
    <p:sldId id="402" r:id="rId104"/>
    <p:sldId id="398" r:id="rId105"/>
    <p:sldId id="399" r:id="rId106"/>
    <p:sldId id="391" r:id="rId107"/>
    <p:sldId id="392" r:id="rId108"/>
    <p:sldId id="390" r:id="rId109"/>
    <p:sldId id="328" r:id="rId110"/>
    <p:sldId id="329" r:id="rId111"/>
    <p:sldId id="284" r:id="rId112"/>
    <p:sldId id="278" r:id="rId113"/>
    <p:sldId id="330" r:id="rId114"/>
    <p:sldId id="331" r:id="rId115"/>
    <p:sldId id="332" r:id="rId116"/>
    <p:sldId id="333" r:id="rId117"/>
    <p:sldId id="334" r:id="rId118"/>
    <p:sldId id="335" r:id="rId119"/>
    <p:sldId id="336" r:id="rId120"/>
  </p:sldIdLst>
  <p:sldSz cx="9144000" cy="6858000" type="screen4x3"/>
  <p:notesSz cx="9067800" cy="6858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676" autoAdjust="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53" y="11462"/>
    </p:cViewPr>
  </p:outlineViewPr>
  <p:notesTextViewPr>
    <p:cViewPr>
      <p:scale>
        <a:sx n="100" d="100"/>
        <a:sy n="100" d="100"/>
      </p:scale>
      <p:origin x="0" y="0"/>
    </p:cViewPr>
  </p:notesTextViewPr>
  <p:sorterViewPr>
    <p:cViewPr>
      <p:scale>
        <a:sx n="100" d="100"/>
        <a:sy n="100" d="100"/>
      </p:scale>
      <p:origin x="0" y="3385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2938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36322" y="0"/>
            <a:ext cx="3929380" cy="342900"/>
          </a:xfrm>
          <a:prstGeom prst="rect">
            <a:avLst/>
          </a:prstGeom>
        </p:spPr>
        <p:txBody>
          <a:bodyPr vert="horz" lIns="91440" tIns="45720" rIns="91440" bIns="45720" rtlCol="0"/>
          <a:lstStyle>
            <a:lvl1pPr algn="r">
              <a:defRPr sz="1200"/>
            </a:lvl1pPr>
          </a:lstStyle>
          <a:p>
            <a:fld id="{07C0BF4E-0ADD-4839-AF59-5F6CFB900AF7}" type="datetimeFigureOut">
              <a:rPr lang="en-US" smtClean="0"/>
              <a:t>9/12/2014</a:t>
            </a:fld>
            <a:endParaRPr lang="en-US"/>
          </a:p>
        </p:txBody>
      </p:sp>
      <p:sp>
        <p:nvSpPr>
          <p:cNvPr id="4" name="Footer Placeholder 3"/>
          <p:cNvSpPr>
            <a:spLocks noGrp="1"/>
          </p:cNvSpPr>
          <p:nvPr>
            <p:ph type="ftr" sz="quarter" idx="2"/>
          </p:nvPr>
        </p:nvSpPr>
        <p:spPr>
          <a:xfrm>
            <a:off x="0" y="6513910"/>
            <a:ext cx="392938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36322" y="6513910"/>
            <a:ext cx="3929380" cy="342900"/>
          </a:xfrm>
          <a:prstGeom prst="rect">
            <a:avLst/>
          </a:prstGeom>
        </p:spPr>
        <p:txBody>
          <a:bodyPr vert="horz" lIns="91440" tIns="45720" rIns="91440" bIns="45720" rtlCol="0" anchor="b"/>
          <a:lstStyle>
            <a:lvl1pPr algn="r">
              <a:defRPr sz="1200"/>
            </a:lvl1pPr>
          </a:lstStyle>
          <a:p>
            <a:fld id="{26A5D3B5-8CC3-4810-AFB5-C609FC914500}" type="slidenum">
              <a:rPr lang="en-US" smtClean="0"/>
              <a:t>‹#›</a:t>
            </a:fld>
            <a:endParaRPr lang="en-US"/>
          </a:p>
        </p:txBody>
      </p:sp>
    </p:spTree>
    <p:extLst>
      <p:ext uri="{BB962C8B-B14F-4D97-AF65-F5344CB8AC3E}">
        <p14:creationId xmlns:p14="http://schemas.microsoft.com/office/powerpoint/2010/main" val="1919469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2938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36322" y="0"/>
            <a:ext cx="3929380" cy="342900"/>
          </a:xfrm>
          <a:prstGeom prst="rect">
            <a:avLst/>
          </a:prstGeom>
        </p:spPr>
        <p:txBody>
          <a:bodyPr vert="horz" lIns="91440" tIns="45720" rIns="91440" bIns="45720" rtlCol="0"/>
          <a:lstStyle>
            <a:lvl1pPr algn="r">
              <a:defRPr sz="1200"/>
            </a:lvl1pPr>
          </a:lstStyle>
          <a:p>
            <a:fld id="{82F46D83-2C4A-458F-958C-32DCEF79633F}" type="datetimeFigureOut">
              <a:rPr lang="en-US" smtClean="0"/>
              <a:t>9/12/2014</a:t>
            </a:fld>
            <a:endParaRPr lang="en-US"/>
          </a:p>
        </p:txBody>
      </p:sp>
      <p:sp>
        <p:nvSpPr>
          <p:cNvPr id="4" name="Slide Image Placeholder 3"/>
          <p:cNvSpPr>
            <a:spLocks noGrp="1" noRot="1" noChangeAspect="1"/>
          </p:cNvSpPr>
          <p:nvPr>
            <p:ph type="sldImg" idx="2"/>
          </p:nvPr>
        </p:nvSpPr>
        <p:spPr>
          <a:xfrm>
            <a:off x="28194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06780" y="3257550"/>
            <a:ext cx="725424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2938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36322" y="6513910"/>
            <a:ext cx="3929380" cy="342900"/>
          </a:xfrm>
          <a:prstGeom prst="rect">
            <a:avLst/>
          </a:prstGeom>
        </p:spPr>
        <p:txBody>
          <a:bodyPr vert="horz" lIns="91440" tIns="45720" rIns="91440" bIns="45720" rtlCol="0" anchor="b"/>
          <a:lstStyle>
            <a:lvl1pPr algn="r">
              <a:defRPr sz="1200"/>
            </a:lvl1pPr>
          </a:lstStyle>
          <a:p>
            <a:fld id="{26315B63-02C6-4829-9FE4-3028991B43C4}" type="slidenum">
              <a:rPr lang="en-US" smtClean="0"/>
              <a:t>‹#›</a:t>
            </a:fld>
            <a:endParaRPr lang="en-US"/>
          </a:p>
        </p:txBody>
      </p:sp>
    </p:spTree>
    <p:extLst>
      <p:ext uri="{BB962C8B-B14F-4D97-AF65-F5344CB8AC3E}">
        <p14:creationId xmlns:p14="http://schemas.microsoft.com/office/powerpoint/2010/main" val="2706292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315B63-02C6-4829-9FE4-3028991B43C4}" type="slidenum">
              <a:rPr lang="en-US" smtClean="0"/>
              <a:t>11</a:t>
            </a:fld>
            <a:endParaRPr lang="en-US"/>
          </a:p>
        </p:txBody>
      </p:sp>
    </p:spTree>
    <p:extLst>
      <p:ext uri="{BB962C8B-B14F-4D97-AF65-F5344CB8AC3E}">
        <p14:creationId xmlns:p14="http://schemas.microsoft.com/office/powerpoint/2010/main" val="1805622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315B63-02C6-4829-9FE4-3028991B43C4}" type="slidenum">
              <a:rPr lang="en-US" smtClean="0"/>
              <a:t>63</a:t>
            </a:fld>
            <a:endParaRPr lang="en-US"/>
          </a:p>
        </p:txBody>
      </p:sp>
    </p:spTree>
    <p:extLst>
      <p:ext uri="{BB962C8B-B14F-4D97-AF65-F5344CB8AC3E}">
        <p14:creationId xmlns:p14="http://schemas.microsoft.com/office/powerpoint/2010/main" val="1581113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Title 7"/>
          <p:cNvSpPr>
            <a:spLocks noGrp="1"/>
          </p:cNvSpPr>
          <p:nvPr>
            <p:ph type="ctrTitle"/>
          </p:nvPr>
        </p:nvSpPr>
        <p:spPr>
          <a:xfrm>
            <a:off x="464235"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5"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26BD8728-079A-4551-B9AC-0A9BE13215F2}" type="slidenum">
              <a:rPr lang="en-US"/>
              <a:pPr>
                <a:defRPr/>
              </a:pPr>
              <a:t>‹#›</a:t>
            </a:fld>
            <a:endParaRPr lang="en-US"/>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E4A1FE1-E126-442F-B1D6-DD9BF299C31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70693C6-BFE1-4292-83BC-063E46F6527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extLst/>
          </a:lstStyle>
          <a:p>
            <a:pPr>
              <a:defRPr/>
            </a:pPr>
            <a:fld id="{B5CE1130-9EC5-49C8-98D5-544C4195BD9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4"/>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24998C79-60BC-469E-ACBE-1D5EEC164F8D}" type="slidenum">
              <a:rPr lang="en-US"/>
              <a:pPr>
                <a:defRPr/>
              </a:pPr>
              <a:t>‹#›</a:t>
            </a:fld>
            <a:endParaRPr 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endParaRPr lang="en-US"/>
          </a:p>
        </p:txBody>
      </p:sp>
      <p:sp>
        <p:nvSpPr>
          <p:cNvPr id="7" name="Footer Placeholder 5"/>
          <p:cNvSpPr>
            <a:spLocks noGrp="1"/>
          </p:cNvSpPr>
          <p:nvPr>
            <p:ph type="ftr" sz="quarter" idx="11"/>
          </p:nvPr>
        </p:nvSpPr>
        <p:spPr/>
        <p:txBody>
          <a:bodyPr/>
          <a:lstStyle>
            <a:lvl1pPr>
              <a:defRPr/>
            </a:lvl1pPr>
            <a:extLst/>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0053C13B-6913-4A45-993C-686855521FC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1" y="2362201"/>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2362201"/>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endParaRPr lang="en-US"/>
          </a:p>
        </p:txBody>
      </p:sp>
      <p:sp>
        <p:nvSpPr>
          <p:cNvPr id="10" name="Footer Placeholder 7"/>
          <p:cNvSpPr>
            <a:spLocks noGrp="1"/>
          </p:cNvSpPr>
          <p:nvPr>
            <p:ph type="ftr" sz="quarter" idx="11"/>
          </p:nvPr>
        </p:nvSpPr>
        <p:spPr/>
        <p:txBody>
          <a:bodyPr/>
          <a:lstStyle>
            <a:lvl1pPr>
              <a:defRPr/>
            </a:lvl1pPr>
            <a:extLst/>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B5B5893C-4FC0-47E0-810A-FB66F2DBFCE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457200" y="253218"/>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vl1pPr>
            <a:extLst/>
          </a:lstStyle>
          <a:p>
            <a:pPr>
              <a:defRPr/>
            </a:pPr>
            <a:fld id="{62D24C0D-09D6-419B-AA94-48DA22D3A57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13"/>
          <p:cNvSpPr>
            <a:spLocks noGrp="1"/>
          </p:cNvSpPr>
          <p:nvPr>
            <p:ph type="dt" sz="half"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FB35C913-571F-4894-BD6E-645A9F279E6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26DE81C3-0874-42A7-91BE-8507DBF8DF02}" type="slidenum">
              <a:rPr lang="en-US"/>
              <a:pPr>
                <a:defRPr/>
              </a:pPr>
              <a:t>‹#›</a:t>
            </a:fld>
            <a:endParaRPr 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7"/>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7E64E790-FA3A-4500-8C47-A5FB62AA9D8B}" type="slidenum">
              <a:rPr lang="en-US"/>
              <a:pPr>
                <a:defRPr/>
              </a:pPr>
              <a:t>‹#›</a:t>
            </a:fld>
            <a:endParaRPr 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3" y="147085"/>
            <a:ext cx="8810847"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latin typeface="Arial" charset="0"/>
              </a:defRPr>
            </a:lvl1pPr>
            <a:extLst/>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latin typeface="Arial" charset="0"/>
              </a:defRPr>
            </a:lvl1pPr>
            <a:extLst/>
          </a:lstStyle>
          <a:p>
            <a:pPr>
              <a:defRPr/>
            </a:pPr>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a:solidFill>
                  <a:schemeClr val="tx2">
                    <a:shade val="90000"/>
                  </a:schemeClr>
                </a:solidFill>
                <a:effectLst/>
                <a:latin typeface="Arial" charset="0"/>
              </a:defRPr>
            </a:lvl1pPr>
            <a:extLst/>
          </a:lstStyle>
          <a:p>
            <a:pPr>
              <a:defRPr/>
            </a:pPr>
            <a:fld id="{0D38A049-20D8-4B23-8D0D-23845832247C}" type="slidenum">
              <a:rPr lang="en-US"/>
              <a:pPr>
                <a:defRPr/>
              </a:pPr>
              <a:t>‹#›</a:t>
            </a:fld>
            <a:endParaRPr 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1033" name="Text Placeholder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35" r:id="rId7"/>
    <p:sldLayoutId id="2147483944" r:id="rId8"/>
    <p:sldLayoutId id="2147483945" r:id="rId9"/>
    <p:sldLayoutId id="2147483936" r:id="rId10"/>
    <p:sldLayoutId id="2147483937" r:id="rId11"/>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bluebison.net/murals/bugcity/rorybug.htm"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bluebison.net/sketchbook/2009/0809/ladybug-snail-800.p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qlTA3rnpgz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4lnr8THgL5k"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QgnJ8GpsBG8"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youtube.com/watch?v=QuN0Z65sp5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vhFVZsk3XEs"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422400"/>
          </a:xfrm>
        </p:spPr>
        <p:style>
          <a:lnRef idx="1">
            <a:schemeClr val="accent2"/>
          </a:lnRef>
          <a:fillRef idx="3">
            <a:schemeClr val="accent2"/>
          </a:fillRef>
          <a:effectRef idx="2">
            <a:schemeClr val="accent2"/>
          </a:effectRef>
          <a:fontRef idx="minor">
            <a:schemeClr val="lt1"/>
          </a:fontRef>
        </p:style>
        <p:txBody>
          <a:bodyPr>
            <a:noAutofit/>
          </a:bodyPr>
          <a:lstStyle/>
          <a:p>
            <a:pPr algn="ctr"/>
            <a:r>
              <a:rPr lang="en-US" sz="4000" dirty="0" smtClean="0"/>
              <a:t>Grab your science folder</a:t>
            </a:r>
            <a:endParaRPr lang="en-US" sz="4000" dirty="0"/>
          </a:p>
        </p:txBody>
      </p:sp>
      <p:sp>
        <p:nvSpPr>
          <p:cNvPr id="3" name="Content Placeholder 2"/>
          <p:cNvSpPr>
            <a:spLocks noGrp="1"/>
          </p:cNvSpPr>
          <p:nvPr>
            <p:ph sz="half" idx="1"/>
          </p:nvPr>
        </p:nvSpPr>
        <p:spPr>
          <a:xfrm>
            <a:off x="457200" y="1066800"/>
            <a:ext cx="4038600" cy="5105400"/>
          </a:xfrm>
        </p:spPr>
        <p:txBody>
          <a:bodyPr/>
          <a:lstStyle/>
          <a:p>
            <a:r>
              <a:rPr lang="en-US" sz="3200" dirty="0" smtClean="0"/>
              <a:t>Turn in syllabus and safety contract that are due TODAY, now Late.</a:t>
            </a:r>
          </a:p>
          <a:p>
            <a:r>
              <a:rPr lang="en-US" sz="3200" dirty="0" smtClean="0"/>
              <a:t>Have you checked into the website yet?</a:t>
            </a:r>
          </a:p>
          <a:p>
            <a:r>
              <a:rPr lang="en-US" sz="3200" dirty="0" smtClean="0"/>
              <a:t>Have a science folder?</a:t>
            </a:r>
          </a:p>
          <a:p>
            <a:r>
              <a:rPr lang="en-US" sz="3200" dirty="0" smtClean="0"/>
              <a:t>Missed class, what should you do?</a:t>
            </a:r>
          </a:p>
          <a:p>
            <a:pPr marL="0" indent="0">
              <a:buNone/>
            </a:pPr>
            <a:endParaRPr lang="en-US" sz="3200" dirty="0"/>
          </a:p>
        </p:txBody>
      </p:sp>
      <p:sp>
        <p:nvSpPr>
          <p:cNvPr id="6" name="Content Placeholder 5"/>
          <p:cNvSpPr>
            <a:spLocks noGrp="1"/>
          </p:cNvSpPr>
          <p:nvPr>
            <p:ph sz="half" idx="2"/>
          </p:nvPr>
        </p:nvSpPr>
        <p:spPr/>
        <p:txBody>
          <a:bodyPr/>
          <a:lstStyle/>
          <a:p>
            <a:endParaRPr lang="en-US"/>
          </a:p>
        </p:txBody>
      </p:sp>
      <p:pic>
        <p:nvPicPr>
          <p:cNvPr id="3076" name="Picture 4" descr="http://3.bp.blogspot.com/_fU7LdRkUMVM/S8jJGXXLt2I/AAAAAAAABGk/lIDwIu85roc/s400/cute-animal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81200"/>
            <a:ext cx="4126509" cy="3610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Multiply 4"/>
          <p:cNvSpPr/>
          <p:nvPr/>
        </p:nvSpPr>
        <p:spPr>
          <a:xfrm>
            <a:off x="2286000" y="1849582"/>
            <a:ext cx="914400" cy="801255"/>
          </a:xfrm>
          <a:prstGeom prst="mathMultiply">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1214582" y="2362199"/>
            <a:ext cx="914400" cy="801255"/>
          </a:xfrm>
          <a:prstGeom prst="mathMultiply">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https://i.chzbgr.com/maxW500/5455136768/h0E42E3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849582"/>
            <a:ext cx="4443082" cy="36303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105400"/>
            <a:ext cx="6512511" cy="1143000"/>
          </a:xfrm>
        </p:spPr>
        <p:txBody>
          <a:bodyPr/>
          <a:lstStyle/>
          <a:p>
            <a:r>
              <a:rPr lang="en-US" dirty="0" smtClean="0"/>
              <a:t>What is it?</a:t>
            </a:r>
            <a:endParaRPr lang="en-US" dirty="0"/>
          </a:p>
        </p:txBody>
      </p:sp>
      <p:sp>
        <p:nvSpPr>
          <p:cNvPr id="3" name="Content Placeholder 2"/>
          <p:cNvSpPr>
            <a:spLocks noGrp="1"/>
          </p:cNvSpPr>
          <p:nvPr>
            <p:ph sz="quarter" idx="4294967295"/>
          </p:nvPr>
        </p:nvSpPr>
        <p:spPr>
          <a:xfrm>
            <a:off x="381000" y="731520"/>
            <a:ext cx="8382000" cy="3474720"/>
          </a:xfrm>
          <a:prstGeom prst="rect">
            <a:avLst/>
          </a:prstGeom>
        </p:spPr>
        <p:txBody>
          <a:bodyPr>
            <a:noAutofit/>
          </a:bodyPr>
          <a:lstStyle/>
          <a:p>
            <a:r>
              <a:rPr lang="en-US" sz="2400" dirty="0"/>
              <a:t>During World War II, James Wright working for the General Electric laboratories had produced a synthetic, pliable rubber that was cheap and useful for a lot of small jobs as a caulking and molding medium.  </a:t>
            </a:r>
            <a:endParaRPr lang="en-US" sz="2400" dirty="0" smtClean="0"/>
          </a:p>
          <a:p>
            <a:r>
              <a:rPr lang="en-US" sz="2400" dirty="0" smtClean="0"/>
              <a:t>With </a:t>
            </a:r>
            <a:r>
              <a:rPr lang="en-US" sz="2400" dirty="0"/>
              <a:t>the war over, a large supply existed, and no one seemed to have any idea what to do with it.  </a:t>
            </a:r>
            <a:endParaRPr lang="en-US" sz="2400" dirty="0" smtClean="0"/>
          </a:p>
          <a:p>
            <a:r>
              <a:rPr lang="en-US" sz="2400" dirty="0" smtClean="0"/>
              <a:t>Mr</a:t>
            </a:r>
            <a:r>
              <a:rPr lang="en-US" sz="2400" dirty="0"/>
              <a:t>. Hodgson came up with one.  He bought a large amount, put it into plastic eggs, and sold it to children </a:t>
            </a:r>
            <a:endParaRPr lang="en-US" sz="2400" dirty="0" smtClean="0"/>
          </a:p>
          <a:p>
            <a:r>
              <a:rPr lang="en-US" sz="2400" dirty="0" smtClean="0"/>
              <a:t>Kids </a:t>
            </a:r>
            <a:r>
              <a:rPr lang="en-US" sz="2400" dirty="0"/>
              <a:t>could use it to make spiders and snakes, ware it on their faces at Halloween, and even lift comic-strip pictures right off the pages of the Sunday funnies.</a:t>
            </a:r>
          </a:p>
        </p:txBody>
      </p:sp>
      <p:pic>
        <p:nvPicPr>
          <p:cNvPr id="4098" name="Picture 2" descr="http://www.loti.com/articles/Silly_Putty_html_m43a19f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71055"/>
            <a:ext cx="5791200" cy="5429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1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US" smtClean="0"/>
              <a:t>It’s Thursday, </a:t>
            </a:r>
            <a:r>
              <a:rPr lang="en-US" dirty="0" smtClean="0"/>
              <a:t>Yay</a:t>
            </a:r>
            <a:endParaRPr lang="en-US" dirty="0"/>
          </a:p>
        </p:txBody>
      </p:sp>
      <p:sp>
        <p:nvSpPr>
          <p:cNvPr id="3" name="Content Placeholder 2"/>
          <p:cNvSpPr>
            <a:spLocks noGrp="1"/>
          </p:cNvSpPr>
          <p:nvPr>
            <p:ph idx="1"/>
          </p:nvPr>
        </p:nvSpPr>
        <p:spPr>
          <a:xfrm>
            <a:off x="457200" y="1646238"/>
            <a:ext cx="8362950" cy="4525962"/>
          </a:xfrm>
        </p:spPr>
        <p:txBody>
          <a:bodyPr/>
          <a:lstStyle/>
          <a:p>
            <a:r>
              <a:rPr lang="en-US" dirty="0" smtClean="0"/>
              <a:t>1</a:t>
            </a:r>
            <a:r>
              <a:rPr lang="en-US" baseline="30000" dirty="0" smtClean="0"/>
              <a:t>st</a:t>
            </a:r>
            <a:r>
              <a:rPr lang="en-US" dirty="0" smtClean="0"/>
              <a:t> thing today you will need.</a:t>
            </a:r>
          </a:p>
          <a:p>
            <a:pPr lvl="1"/>
            <a:r>
              <a:rPr lang="en-US" dirty="0" smtClean="0"/>
              <a:t>Your folder (always)</a:t>
            </a:r>
          </a:p>
          <a:p>
            <a:pPr lvl="1"/>
            <a:r>
              <a:rPr lang="en-US" dirty="0" smtClean="0"/>
              <a:t>A highlighter</a:t>
            </a:r>
          </a:p>
          <a:p>
            <a:pPr lvl="1"/>
            <a:r>
              <a:rPr lang="en-US" dirty="0" smtClean="0"/>
              <a:t>A writing utensil</a:t>
            </a:r>
          </a:p>
        </p:txBody>
      </p:sp>
      <p:pic>
        <p:nvPicPr>
          <p:cNvPr id="8194" name="Picture 2" descr="Cat%2C%20dog%2C%20and%20ducks%20having%20a%20cuddle%20par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124200"/>
            <a:ext cx="5010150" cy="3325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20583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dusolution.com/edusolution2/earthsci/jan2002/ques5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39" y="669636"/>
            <a:ext cx="8288137" cy="5638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3847" y="1371600"/>
            <a:ext cx="4207164" cy="440120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mj-lt"/>
              <a:buAutoNum type="arabicPeriod"/>
            </a:pPr>
            <a:r>
              <a:rPr lang="en-US" sz="2800" dirty="0" smtClean="0"/>
              <a:t>Is this a data table or graph?</a:t>
            </a:r>
          </a:p>
          <a:p>
            <a:pPr marL="342900" indent="-342900">
              <a:buFont typeface="+mj-lt"/>
              <a:buAutoNum type="arabicPeriod"/>
            </a:pPr>
            <a:r>
              <a:rPr lang="en-US" sz="2800" b="1" dirty="0" smtClean="0"/>
              <a:t>Is it labeled correctly, anything missing?</a:t>
            </a:r>
          </a:p>
          <a:p>
            <a:pPr marL="342900" indent="-342900">
              <a:buFont typeface="+mj-lt"/>
              <a:buAutoNum type="arabicPeriod"/>
            </a:pPr>
            <a:r>
              <a:rPr lang="en-US" sz="2800" dirty="0" smtClean="0"/>
              <a:t>Should there be any additions or edits made?</a:t>
            </a:r>
          </a:p>
          <a:p>
            <a:pPr marL="342900" indent="-342900">
              <a:buFont typeface="+mj-lt"/>
              <a:buAutoNum type="arabicPeriod"/>
            </a:pPr>
            <a:r>
              <a:rPr lang="en-US" sz="2800" b="1" dirty="0" smtClean="0"/>
              <a:t>Identify the variables.</a:t>
            </a:r>
          </a:p>
        </p:txBody>
      </p:sp>
      <p:sp>
        <p:nvSpPr>
          <p:cNvPr id="6" name="Rectangle 5"/>
          <p:cNvSpPr/>
          <p:nvPr/>
        </p:nvSpPr>
        <p:spPr>
          <a:xfrm>
            <a:off x="1600200" y="762000"/>
            <a:ext cx="1600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746533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marL="54864" indent="0" eaLnBrk="1" fontAlgn="auto" hangingPunct="1">
              <a:spcAft>
                <a:spcPts val="0"/>
              </a:spcAft>
              <a:defRPr/>
            </a:pPr>
            <a:endParaRPr lang="en-US">
              <a:solidFill>
                <a:schemeClr val="tx2">
                  <a:tint val="100000"/>
                  <a:shade val="90000"/>
                  <a:satMod val="250000"/>
                  <a:alpha val="100000"/>
                </a:schemeClr>
              </a:solidFill>
            </a:endParaRPr>
          </a:p>
        </p:txBody>
      </p:sp>
      <p:sp>
        <p:nvSpPr>
          <p:cNvPr id="55299" name="Rectangle 3"/>
          <p:cNvSpPr>
            <a:spLocks noGrp="1" noChangeArrowheads="1"/>
          </p:cNvSpPr>
          <p:nvPr>
            <p:ph idx="1"/>
          </p:nvPr>
        </p:nvSpPr>
        <p:spPr/>
        <p:txBody>
          <a:bodyPr/>
          <a:lstStyle/>
          <a:p>
            <a:pPr algn="ctr" eaLnBrk="1" hangingPunct="1"/>
            <a:r>
              <a:rPr lang="en-US" sz="4000" dirty="0" smtClean="0"/>
              <a:t>We will now practice creating Data Tables</a:t>
            </a:r>
          </a:p>
          <a:p>
            <a:pPr algn="ctr" eaLnBrk="1" hangingPunct="1"/>
            <a:r>
              <a:rPr lang="en-US" sz="4000" dirty="0" smtClean="0"/>
              <a:t>Grab a white board</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3682425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lgn="ctr"/>
            <a:r>
              <a:rPr lang="en-US" dirty="0" smtClean="0"/>
              <a:t>A seed was planted.  As the plant grew, it was measured over a six day period.</a:t>
            </a:r>
          </a:p>
          <a:p>
            <a:r>
              <a:rPr lang="en-US" dirty="0"/>
              <a:t> </a:t>
            </a:r>
            <a:r>
              <a:rPr lang="en-US" dirty="0" smtClean="0"/>
              <a:t>Day one: 0 cm,       Day two: 2 cm, </a:t>
            </a:r>
          </a:p>
          <a:p>
            <a:pPr>
              <a:buNone/>
            </a:pPr>
            <a:r>
              <a:rPr lang="en-US" dirty="0"/>
              <a:t> </a:t>
            </a:r>
            <a:r>
              <a:rPr lang="en-US" dirty="0" smtClean="0"/>
              <a:t>   Day three: 5cm,      Day four: 7cm, </a:t>
            </a:r>
          </a:p>
          <a:p>
            <a:pPr>
              <a:buNone/>
            </a:pPr>
            <a:r>
              <a:rPr lang="en-US" dirty="0"/>
              <a:t> </a:t>
            </a:r>
            <a:r>
              <a:rPr lang="en-US" dirty="0" smtClean="0"/>
              <a:t>    Day five: 8cm,            Day six: 10cm</a:t>
            </a:r>
          </a:p>
        </p:txBody>
      </p:sp>
      <p:sp>
        <p:nvSpPr>
          <p:cNvPr id="16386" name="AutoShape 2" descr="data:image/jpeg;base64,/9j/4AAQSkZJRgABAQAAAQABAAD/2wBDAAkGBwgHBgkIBwgKCgkLDRYPDQwMDRsUFRAWIB0iIiAdHx8kKDQsJCYxJx8fLT0tMTU3Ojo6Iys/RD84QzQ5Ojf/2wBDAQoKCg0MDRoPDxo3JR8lNzc3Nzc3Nzc3Nzc3Nzc3Nzc3Nzc3Nzc3Nzc3Nzc3Nzc3Nzc3Nzc3Nzc3Nzc3Nzc3Nzf/wAARCAC+AJMDASIAAhEBAxEB/8QAHAABAAIDAQEBAAAAAAAAAAAAAAYHAQQFAwII/8QAOxAAAQMDAgQEBQIDBgcAAAAAAQACAwQFEQYhBxIxQRNRYYEUIjJxkUKhFSMzcoKiseHwCBYXUlOS0f/EABkBAQADAQEAAAAAAAAAAAAAAAABAgMEBf/EACARAQEBAAICAgMBAAAAAAAAAAABAgMREjEhURMiQQT/2gAMAwEAAhEDEQA/ALxREQERYJwMoMotWS4U7Huj8QOe0Zc1nzEfcds4OFmOup5JWRNlb4r2l7WEjJAxk49Mj8qO530NlERSCIiAiIgIiICIiAiIgIiICIiAo5e7xOa8Wi2EiYxl9TUAZFMwg8uOxeTjA7AZPbO9qW7xWKxV1zmLS2mhc9rT+t/6W+7sD3Ub0zRTUdrY+tdz19UfiKyQ5HPK7rsegAwAOwA8lly78Yi104YmQxNijYGsGcAep3P3Pcrg6slNHXaeuERa2piusULXkdWShzHt9x+4CkKj18Y246jslAN20r3XCY74HIC2PPbd7v8AAVyYt8u2c9phbr1TV1wqre0kVVKyN8jCP0vBwR5jYhdRQbSTjWa51DUMB8Ckp6aiDsbOeOd7vxzD8qcruzbZO2oiIrAiIgIiICIiAiIgIiICIiCHcQI21lRYbY/JjqLh4szc7Ojije4g+hPKFveS0OIAloqi0X3BdR26WT4zlySyKRvKX4HUNO59Mlc6q1tpynja9t0gqXvGY4KU+LJIewDW99+hXLz51dTpTXy610uFNa6CatrJOSCFvM4+fkB6k7D1KilBVVVoo57xdIua/XqVrKS3824xtFD3wBnLj2z5rjV10lud3p5r1SSVNZFIDb9N0T+d7XdpagjZpG2x6eXVWDpfS0sFd/zBqBwqL3Kzla1u8VEwj+nGMn3d33895xxfHySOvpSzCx2eKldJ41S8maqm/wDLM/d7vsT09MLsrGAsrpXEREBERAREQEREBERAREQEREHnPEyeJ8UrGvje0tc1wyHA7EFULVaesmmeIj7ddX3Skt9SAaKSikc1pDj9DiPmwCTnlPTG26v5RDiZpNmqtMzwRRxOuEI8Sjlkdy8jsjIz2BAx+Pug7Fg05aNPwuis9vgpWu+ssGXP/tOO59yuuoVws1hFqqwNa8ObcaNrYqtpGxdvhwPfIGfupqgIiICLGfsmUGUREBERAREQEREBERAREQFhwyMEArKIKRqqNuguM1JUU7GRWu95YI2YAZzYB7YAD8OwOyuqSVkUbnyPDGN3c4nAA9SoFxop6Kv0sKN0h/ihlEtvjjbzSPe3c4A3DeXOXdBt6BaFl0tX6ltNvqtc1FZLI1jSKMTljHDlwOdrTjcbn9RJOSB8ojWpmd1MlvpJ3avFXUuprHbKy4Oa5zTUBnh04IB/W7ruMbArafNfZboAPhqa3sYQ4lwdJI/GQW7EBo6b7nrt0W5SwRUlLFTU0bIoIWBkcbBhrWgYAH2wvRYa5/pecf21aahkiljnnudVUSNYWPLw1oeP7LQAPwvenbUR1WX1gkp+XDWuZ83uR/n647ZP2ir+fSfxwhlrIhI+sdA6Joc7miDuZoycDGN9u/7LYpqqCpZzU8zJAMZ5T0+47LwBI6Er6Y8c4c5u4PUHr9/NXzz5vtW4s9NxFqT18FPNTxzPaz4l3hxOJA5n4yGgeeAT/dK2gcraXtRlERSCIiAiIgIiICj2s9U0ulrUaqdpmqZXeHS0rPrqJD0aPzueykKqKrs9RrbiOLnLWwOtVkqhDHSiT+Y4s3c7AOQPEAGT1ACi2Sd0k7rq6T0lVS3OXVOq5HS3mrGRSBx8KkZsWsx3IwPQEdzupwBj/RZ3PUbouHerq/LeToREVVhF5+PD43g+KzxcZ8PmHNj7L0QERFA4usLBFqaw1FulkMUhxJBMCQYpW/S4Y/3glcjhtqm41VRW6a1SAy/W7cu6fERbYePM9N+4IPmpiq84rW2qo/gdY2VhFytDwZuUf1IDnId5gZ39HFb8PJZfGs95/q0kXN0/d6e+2ajulGT4FVGHtB6tPdp9Qcj2XSXWyEREBERAREQcnVNzks9hra6nhM08bAIYh+uRxDWD3cQoNwatHwWn57lUTsqK65z+NNIB8w2B5SfMFxJ9St/jRc6i36ZpY6V7oXVFfA01HLlsPK4PBd7tH4UhsNDBbrTT09NAYGYL3Rns9xLnfuSsOe9Z6XxPl0ERFytny97WMc97g1jdy5xwB9yuFruurbdo+611pc4VcMBfG9mDyYIy7cEbDJVQcYNU3yj1pLRMndHTUrWOpoy0FvzNBLsdHZ3G/Tt3Uh4RatuGq6i42a9wQ1FIKMHaMBgAdggt6fNzdBt8vRbTiuZNM7ru9KutmttQWx73UtaQX82XPYHHJzk5O+dyeq/Tuna+W6WG3188QilqadkrmA5wSAf9VDG8HdM/xZ9c/wCJMRl8RtGHARNGc8vTmI91YMUUcMTIoWNZFG0NYxowGgdAAnLvOuuk4lnt9oiLBcXxNFHPC+GZgfFI0se0/qadiPxlfaKYiq44IVz6N980nM4yOtVW8xSDPKWFxaRvv1bn+8rWVQUMYtn/ABAyCMBrLjQl5A7nkBP7xlW+F6Gb3O3PfYiIpBERAREQVvx3p2TaOgkld/Lhr4XPbn6gctI/dTaEMETBHszlHKAc7Y8+64/E2lnqdFXJ1KW+NTMFSxrwC1xjcHkEHYjAOy9tK1cdfpq11cLuZktLGR6fKAR7EEey5/8ARPiNMe3VREXM1Q/W/D606vdHNUF1NWMIBqo25c5gH04Jx/8AN/NbOitEWnR1PKLeJJaiXaSom+tw7N22Az5KToreeuulfGexERUWF4sqqd9S+mZPE6eNoc+JrwXNB6EjsP8ANep++FWvD+R83E3XL3xcuJWN5jjbDiAPcDPsr5z3LfpW1ZaIsKqyv7zBzcbtMSRREvFvmdK7ty4lA/c/urPCrixPjruM11nppXyMorWynm3OGSF4+X9vzlWQu/E6zHPfYiIrIEREBERB41lPHV0k1NOOaKaN0bx5tIwf81WvCWqNBTXHSNYSK2zVL2jmP1xOcSCPfP5CtBVPxOZPpHUlDrWgpmyQSctNcGtADz/2uBPTLct8th6EU5M+Wek5vVWSi07Pc6a82umuVC/np6lgewnqPMHyIOxHmtxcNjeCLXq5J4Wl8MPjAAnwwcOJxtgqP12uLXbJjHdI6ukzktkliIa4AZznoM4IA6n3UzNvo7ShFDf+p2k/FDBcj4ZaXeN4TuQAeZ69dsYzse26+q3ibpCkh8T+LsnPLlsdOxz3E+XTY791Phr6R5RJLvcYLTbKq4VTgIaeIyOy4DOO2/cnA91BuDTaysob1f66IRuu1cZo9t3NGd+vTJI9iotPNqHi1dGUQgltVipHNdU8+d3b77jd5a7YdB1JVx2m3U1pttNb6Jrm09NGI4w5xccD1V7JjPX9qJe621pXm501mtdTcq55ZT00Ze8gZJx0AHmTge63VSfFjVjL9NNp+0Qz1dJQgz180BJA5DuNtiBt8x2BPoq4z5VOr1E44OUrZbPcNQuY9k95rZJ3eJ15Gkhu/Q78xyMDfbYKWXi+QWyqoaN2HVVdIWQxc2CcDc/YZH5XN0tqjT1fpuOrtNVDFRU0QYYpHNjdCG4aA4Z27Y7HsoXw/wD4hrDXtZrN8RZaGNdT0bZT822AMAZHnn798LuYLcachZWG9FlAREQEREBeNTTQ1UDoamKOaJww5kjQ5p+4K9kQVVd3XXhnXPqaeF1fpOokzJG3+pQEk5we7d9s/bI2zPqGtpbjSx1VBPHPTyNDmPjdkEEZ/wBhdV7GvaWuALSMEHcFVneeHddZ66ou/D64GgqZHB0lufj4ebc5G+w9AdhvghY8nFNels66T9fL2te0teA5p6tIyCqptPGKOke+h1ZbJqStpz4croRkOcDh2Wn6TnJxkj1VjWy/2i6xtfb7nSThwyA2Uc3/AK9R+Fz6xrLWWVqu0fppzmk2G2kteXg/DN6k5PZe1Lpmw0dW2rpLPQwVDAQ2WOBrSPwuhLVU8Q/mzxM9HSNB/crXrbxbKFjnVtxpKcDP9WZrenXqe2VH7U/VvefcnfdOxVfai4vabtJLKJ8l0mBwW0+zB/fOx9sqNOqdf8SSI6OkNmssrOSSRxLQ9pO5yfmdttgDH5Vs8Or7RdSem9xQ19UAvsmkakyVDIzLW1cG/gRgA4DhsNjuR06ZyVKOElmsVHpgVNrq47jPWgOrap27nPxksIO4Az0PnnupFp7StmsFvNFb6GBjJGcsziwF022DzeefLpuq31dpe48PKoak0KZW28EG4W8yF7CAdjjqW7nPdvUbdOvGZmdRlb299a8HpbpeJazTdZBb4KwYrKZ4c1hIII5Q0YIJHMQdsgEell6bs0On7JR2qmcXRU0fICTuTnJP5JXP0Jqyl1hYo7jSsdE9rvCnicPokABIB7jcEH1UjVkCIiAiIgIiICIiAsYCyiDi3zS1iv5DrxaqWqe1vKJJI/nA8g4bgb+ah9x4KaTq5hJTNrqHAHy08+3+IFWUiCo5eBFodJI5l5uTcnLMhjiD6nG/7L2o+Bmn2OLq+vuVX3AL2sA8+gVrIgjVm0JpiyujfQWWkbKzHLLIzxHgjvzOzg/ZSQAbbBZRAUM4saii09o6teSPiKqN1PTtIBy5wwTvtsMlTNQTijZzqFlltLm/yJ65pldnBa0deU+eMj3+yDe4YWBmn9HW+AwwNqZYxNPJEPrc7cEnuQCB7KWrDAGtAHQBZQEREBERAREQEREBERAREQEREBERAXm6CN0olLQXgYBxuF6IgIiICIiAiIg//9k="/>
          <p:cNvSpPr>
            <a:spLocks noChangeAspect="1" noChangeArrowheads="1"/>
          </p:cNvSpPr>
          <p:nvPr/>
        </p:nvSpPr>
        <p:spPr bwMode="auto">
          <a:xfrm>
            <a:off x="155575" y="-723900"/>
            <a:ext cx="1171575" cy="15144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data:image/jpeg;base64,/9j/4AAQSkZJRgABAQAAAQABAAD/2wBDAAkGBwgHBgkIBwgKCgkLDRYPDQwMDRsUFRAWIB0iIiAdHx8kKDQsJCYxJx8fLT0tMTU3Ojo6Iys/RD84QzQ5Ojf/2wBDAQoKCg0MDRoPDxo3JR8lNzc3Nzc3Nzc3Nzc3Nzc3Nzc3Nzc3Nzc3Nzc3Nzc3Nzc3Nzc3Nzc3Nzc3Nzc3Nzc3Nzf/wAARCAC+AJMDASIAAhEBAxEB/8QAHAABAAIDAQEBAAAAAAAAAAAAAAYHAQQFAwII/8QAOxAAAQMDAgQEBQIDBgcAAAAAAQACAwQFEQYhBxIxQRNRYYEUIjJxkUKhFSMzcoKiseHwCBYXUlOS0f/EABkBAQADAQEAAAAAAAAAAAAAAAABAgMEBf/EACARAQEBAAICAgMBAAAAAAAAAAABAgMREjEhURMiQQT/2gAMAwEAAhEDEQA/ALxREQERYJwMoMotWS4U7Huj8QOe0Zc1nzEfcds4OFmOup5JWRNlb4r2l7WEjJAxk49Mj8qO530NlERSCIiAiIgIiICIiAiIgIiICIiAo5e7xOa8Wi2EiYxl9TUAZFMwg8uOxeTjA7AZPbO9qW7xWKxV1zmLS2mhc9rT+t/6W+7sD3Ub0zRTUdrY+tdz19UfiKyQ5HPK7rsegAwAOwA8lly78Yi104YmQxNijYGsGcAep3P3Pcrg6slNHXaeuERa2piusULXkdWShzHt9x+4CkKj18Y246jslAN20r3XCY74HIC2PPbd7v8AAVyYt8u2c9phbr1TV1wqre0kVVKyN8jCP0vBwR5jYhdRQbSTjWa51DUMB8Ckp6aiDsbOeOd7vxzD8qcruzbZO2oiIrAiIgIiICIiAiIgIiICIiCHcQI21lRYbY/JjqLh4szc7Ojije4g+hPKFveS0OIAloqi0X3BdR26WT4zlySyKRvKX4HUNO59Mlc6q1tpynja9t0gqXvGY4KU+LJIewDW99+hXLz51dTpTXy610uFNa6CatrJOSCFvM4+fkB6k7D1KilBVVVoo57xdIua/XqVrKS3824xtFD3wBnLj2z5rjV10lud3p5r1SSVNZFIDb9N0T+d7XdpagjZpG2x6eXVWDpfS0sFd/zBqBwqL3Kzla1u8VEwj+nGMn3d33895xxfHySOvpSzCx2eKldJ41S8maqm/wDLM/d7vsT09MLsrGAsrpXEREBERAREQEREBERAREQEREHnPEyeJ8UrGvje0tc1wyHA7EFULVaesmmeIj7ddX3Skt9SAaKSikc1pDj9DiPmwCTnlPTG26v5RDiZpNmqtMzwRRxOuEI8Sjlkdy8jsjIz2BAx+Pug7Fg05aNPwuis9vgpWu+ssGXP/tOO59yuuoVws1hFqqwNa8ObcaNrYqtpGxdvhwPfIGfupqgIiICLGfsmUGUREBERAREQEREBERAREQFhwyMEArKIKRqqNuguM1JUU7GRWu95YI2YAZzYB7YAD8OwOyuqSVkUbnyPDGN3c4nAA9SoFxop6Kv0sKN0h/ihlEtvjjbzSPe3c4A3DeXOXdBt6BaFl0tX6ltNvqtc1FZLI1jSKMTljHDlwOdrTjcbn9RJOSB8ojWpmd1MlvpJ3avFXUuprHbKy4Oa5zTUBnh04IB/W7ruMbArafNfZboAPhqa3sYQ4lwdJI/GQW7EBo6b7nrt0W5SwRUlLFTU0bIoIWBkcbBhrWgYAH2wvRYa5/pecf21aahkiljnnudVUSNYWPLw1oeP7LQAPwvenbUR1WX1gkp+XDWuZ83uR/n647ZP2ir+fSfxwhlrIhI+sdA6Joc7miDuZoycDGN9u/7LYpqqCpZzU8zJAMZ5T0+47LwBI6Er6Y8c4c5u4PUHr9/NXzz5vtW4s9NxFqT18FPNTxzPaz4l3hxOJA5n4yGgeeAT/dK2gcraXtRlERSCIiAiIgIiICj2s9U0ulrUaqdpmqZXeHS0rPrqJD0aPzueykKqKrs9RrbiOLnLWwOtVkqhDHSiT+Y4s3c7AOQPEAGT1ACi2Sd0k7rq6T0lVS3OXVOq5HS3mrGRSBx8KkZsWsx3IwPQEdzupwBj/RZ3PUbouHerq/LeToREVVhF5+PD43g+KzxcZ8PmHNj7L0QERFA4usLBFqaw1FulkMUhxJBMCQYpW/S4Y/3glcjhtqm41VRW6a1SAy/W7cu6fERbYePM9N+4IPmpiq84rW2qo/gdY2VhFytDwZuUf1IDnId5gZ39HFb8PJZfGs95/q0kXN0/d6e+2ajulGT4FVGHtB6tPdp9Qcj2XSXWyEREBERAREQcnVNzks9hra6nhM08bAIYh+uRxDWD3cQoNwatHwWn57lUTsqK65z+NNIB8w2B5SfMFxJ9St/jRc6i36ZpY6V7oXVFfA01HLlsPK4PBd7tH4UhsNDBbrTT09NAYGYL3Rns9xLnfuSsOe9Z6XxPl0ERFytny97WMc97g1jdy5xwB9yuFruurbdo+611pc4VcMBfG9mDyYIy7cEbDJVQcYNU3yj1pLRMndHTUrWOpoy0FvzNBLsdHZ3G/Tt3Uh4RatuGq6i42a9wQ1FIKMHaMBgAdggt6fNzdBt8vRbTiuZNM7ru9KutmttQWx73UtaQX82XPYHHJzk5O+dyeq/Tuna+W6WG3188QilqadkrmA5wSAf9VDG8HdM/xZ9c/wCJMRl8RtGHARNGc8vTmI91YMUUcMTIoWNZFG0NYxowGgdAAnLvOuuk4lnt9oiLBcXxNFHPC+GZgfFI0se0/qadiPxlfaKYiq44IVz6N980nM4yOtVW8xSDPKWFxaRvv1bn+8rWVQUMYtn/ABAyCMBrLjQl5A7nkBP7xlW+F6Gb3O3PfYiIpBERAREQVvx3p2TaOgkld/Lhr4XPbn6gctI/dTaEMETBHszlHKAc7Y8+64/E2lnqdFXJ1KW+NTMFSxrwC1xjcHkEHYjAOy9tK1cdfpq11cLuZktLGR6fKAR7EEey5/8ARPiNMe3VREXM1Q/W/D606vdHNUF1NWMIBqo25c5gH04Jx/8AN/NbOitEWnR1PKLeJJaiXaSom+tw7N22Az5KToreeuulfGexERUWF4sqqd9S+mZPE6eNoc+JrwXNB6EjsP8ANep++FWvD+R83E3XL3xcuJWN5jjbDiAPcDPsr5z3LfpW1ZaIsKqyv7zBzcbtMSRREvFvmdK7ty4lA/c/urPCrixPjruM11nppXyMorWynm3OGSF4+X9vzlWQu/E6zHPfYiIrIEREBERB41lPHV0k1NOOaKaN0bx5tIwf81WvCWqNBTXHSNYSK2zVL2jmP1xOcSCPfP5CtBVPxOZPpHUlDrWgpmyQSctNcGtADz/2uBPTLct8th6EU5M+Wek5vVWSi07Pc6a82umuVC/np6lgewnqPMHyIOxHmtxcNjeCLXq5J4Wl8MPjAAnwwcOJxtgqP12uLXbJjHdI6ukzktkliIa4AZznoM4IA6n3UzNvo7ShFDf+p2k/FDBcj4ZaXeN4TuQAeZ69dsYzse26+q3ibpCkh8T+LsnPLlsdOxz3E+XTY791Phr6R5RJLvcYLTbKq4VTgIaeIyOy4DOO2/cnA91BuDTaysob1f66IRuu1cZo9t3NGd+vTJI9iotPNqHi1dGUQgltVipHNdU8+d3b77jd5a7YdB1JVx2m3U1pttNb6Jrm09NGI4w5xccD1V7JjPX9qJe621pXm501mtdTcq55ZT00Ze8gZJx0AHmTge63VSfFjVjL9NNp+0Qz1dJQgz180BJA5DuNtiBt8x2BPoq4z5VOr1E44OUrZbPcNQuY9k95rZJ3eJ15Gkhu/Q78xyMDfbYKWXi+QWyqoaN2HVVdIWQxc2CcDc/YZH5XN0tqjT1fpuOrtNVDFRU0QYYpHNjdCG4aA4Z27Y7HsoXw/wD4hrDXtZrN8RZaGNdT0bZT822AMAZHnn798LuYLcachZWG9FlAREQEREBeNTTQ1UDoamKOaJww5kjQ5p+4K9kQVVd3XXhnXPqaeF1fpOokzJG3+pQEk5we7d9s/bI2zPqGtpbjSx1VBPHPTyNDmPjdkEEZ/wBhdV7GvaWuALSMEHcFVneeHddZ66ou/D64GgqZHB0lufj4ebc5G+w9AdhvghY8nFNels66T9fL2te0teA5p6tIyCqptPGKOke+h1ZbJqStpz4croRkOcDh2Wn6TnJxkj1VjWy/2i6xtfb7nSThwyA2Uc3/AK9R+Fz6xrLWWVqu0fppzmk2G2kteXg/DN6k5PZe1Lpmw0dW2rpLPQwVDAQ2WOBrSPwuhLVU8Q/mzxM9HSNB/crXrbxbKFjnVtxpKcDP9WZrenXqe2VH7U/VvefcnfdOxVfai4vabtJLKJ8l0mBwW0+zB/fOx9sqNOqdf8SSI6OkNmssrOSSRxLQ9pO5yfmdttgDH5Vs8Or7RdSem9xQ19UAvsmkakyVDIzLW1cG/gRgA4DhsNjuR06ZyVKOElmsVHpgVNrq47jPWgOrap27nPxksIO4Az0PnnupFp7StmsFvNFb6GBjJGcsziwF022DzeefLpuq31dpe48PKoak0KZW28EG4W8yF7CAdjjqW7nPdvUbdOvGZmdRlb299a8HpbpeJazTdZBb4KwYrKZ4c1hIII5Q0YIJHMQdsgEell6bs0On7JR2qmcXRU0fICTuTnJP5JXP0Jqyl1hYo7jSsdE9rvCnicPokABIB7jcEH1UjVkCIiAiIgIiICIiAsYCyiDi3zS1iv5DrxaqWqe1vKJJI/nA8g4bgb+ah9x4KaTq5hJTNrqHAHy08+3+IFWUiCo5eBFodJI5l5uTcnLMhjiD6nG/7L2o+Bmn2OLq+vuVX3AL2sA8+gVrIgjVm0JpiyujfQWWkbKzHLLIzxHgjvzOzg/ZSQAbbBZRAUM4saii09o6teSPiKqN1PTtIBy5wwTvtsMlTNQTijZzqFlltLm/yJ65pldnBa0deU+eMj3+yDe4YWBmn9HW+AwwNqZYxNPJEPrc7cEnuQCB7KWrDAGtAHQBZQEREBERAREQEREBERAREQEREBERAXm6CN0olLQXgYBxuF6IgIiICIiAiIg//9k="/>
          <p:cNvSpPr>
            <a:spLocks noChangeAspect="1" noChangeArrowheads="1"/>
          </p:cNvSpPr>
          <p:nvPr/>
        </p:nvSpPr>
        <p:spPr bwMode="auto">
          <a:xfrm>
            <a:off x="155575" y="-723900"/>
            <a:ext cx="1171575" cy="15144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0" name="AutoShape 6" descr="data:image/jpeg;base64,/9j/4AAQSkZJRgABAQAAAQABAAD/2wBDAAkGBwgHBgkIBwgKCgkLDRYPDQwMDRsUFRAWIB0iIiAdHx8kKDQsJCYxJx8fLT0tMTU3Ojo6Iys/RD84QzQ5Ojf/2wBDAQoKCg0MDRoPDxo3JR8lNzc3Nzc3Nzc3Nzc3Nzc3Nzc3Nzc3Nzc3Nzc3Nzc3Nzc3Nzc3Nzc3Nzc3Nzc3Nzc3Nzf/wAARCAC+AJMDASIAAhEBAxEB/8QAHAABAAIDAQEBAAAAAAAAAAAAAAYHAQQFAwII/8QAOxAAAQMDAgQEBQIDBgcAAAAAAQACAwQFEQYhBxIxQRNRYYEUIjJxkUKhFSMzcoKiseHwCBYXUlOS0f/EABkBAQADAQEAAAAAAAAAAAAAAAABAgMEBf/EACARAQEBAAICAgMBAAAAAAAAAAABAgMREjEhURMiQQT/2gAMAwEAAhEDEQA/ALxREQERYJwMoMotWS4U7Huj8QOe0Zc1nzEfcds4OFmOup5JWRNlb4r2l7WEjJAxk49Mj8qO530NlERSCIiAiIgIiICIiAiIgIiICIiAo5e7xOa8Wi2EiYxl9TUAZFMwg8uOxeTjA7AZPbO9qW7xWKxV1zmLS2mhc9rT+t/6W+7sD3Ub0zRTUdrY+tdz19UfiKyQ5HPK7rsegAwAOwA8lly78Yi104YmQxNijYGsGcAep3P3Pcrg6slNHXaeuERa2piusULXkdWShzHt9x+4CkKj18Y246jslAN20r3XCY74HIC2PPbd7v8AAVyYt8u2c9phbr1TV1wqre0kVVKyN8jCP0vBwR5jYhdRQbSTjWa51DUMB8Ckp6aiDsbOeOd7vxzD8qcruzbZO2oiIrAiIgIiICIiAiIgIiICIiCHcQI21lRYbY/JjqLh4szc7Ojije4g+hPKFveS0OIAloqi0X3BdR26WT4zlySyKRvKX4HUNO59Mlc6q1tpynja9t0gqXvGY4KU+LJIewDW99+hXLz51dTpTXy610uFNa6CatrJOSCFvM4+fkB6k7D1KilBVVVoo57xdIua/XqVrKS3824xtFD3wBnLj2z5rjV10lud3p5r1SSVNZFIDb9N0T+d7XdpagjZpG2x6eXVWDpfS0sFd/zBqBwqL3Kzla1u8VEwj+nGMn3d33895xxfHySOvpSzCx2eKldJ41S8maqm/wDLM/d7vsT09MLsrGAsrpXEREBERAREQEREBERAREQEREHnPEyeJ8UrGvje0tc1wyHA7EFULVaesmmeIj7ddX3Skt9SAaKSikc1pDj9DiPmwCTnlPTG26v5RDiZpNmqtMzwRRxOuEI8Sjlkdy8jsjIz2BAx+Pug7Fg05aNPwuis9vgpWu+ssGXP/tOO59yuuoVws1hFqqwNa8ObcaNrYqtpGxdvhwPfIGfupqgIiICLGfsmUGUREBERAREQEREBERAREQFhwyMEArKIKRqqNuguM1JUU7GRWu95YI2YAZzYB7YAD8OwOyuqSVkUbnyPDGN3c4nAA9SoFxop6Kv0sKN0h/ihlEtvjjbzSPe3c4A3DeXOXdBt6BaFl0tX6ltNvqtc1FZLI1jSKMTljHDlwOdrTjcbn9RJOSB8ojWpmd1MlvpJ3avFXUuprHbKy4Oa5zTUBnh04IB/W7ruMbArafNfZboAPhqa3sYQ4lwdJI/GQW7EBo6b7nrt0W5SwRUlLFTU0bIoIWBkcbBhrWgYAH2wvRYa5/pecf21aahkiljnnudVUSNYWPLw1oeP7LQAPwvenbUR1WX1gkp+XDWuZ83uR/n647ZP2ir+fSfxwhlrIhI+sdA6Joc7miDuZoycDGN9u/7LYpqqCpZzU8zJAMZ5T0+47LwBI6Er6Y8c4c5u4PUHr9/NXzz5vtW4s9NxFqT18FPNTxzPaz4l3hxOJA5n4yGgeeAT/dK2gcraXtRlERSCIiAiIgIiICj2s9U0ulrUaqdpmqZXeHS0rPrqJD0aPzueykKqKrs9RrbiOLnLWwOtVkqhDHSiT+Y4s3c7AOQPEAGT1ACi2Sd0k7rq6T0lVS3OXVOq5HS3mrGRSBx8KkZsWsx3IwPQEdzupwBj/RZ3PUbouHerq/LeToREVVhF5+PD43g+KzxcZ8PmHNj7L0QERFA4usLBFqaw1FulkMUhxJBMCQYpW/S4Y/3glcjhtqm41VRW6a1SAy/W7cu6fERbYePM9N+4IPmpiq84rW2qo/gdY2VhFytDwZuUf1IDnId5gZ39HFb8PJZfGs95/q0kXN0/d6e+2ajulGT4FVGHtB6tPdp9Qcj2XSXWyEREBERAREQcnVNzks9hra6nhM08bAIYh+uRxDWD3cQoNwatHwWn57lUTsqK65z+NNIB8w2B5SfMFxJ9St/jRc6i36ZpY6V7oXVFfA01HLlsPK4PBd7tH4UhsNDBbrTT09NAYGYL3Rns9xLnfuSsOe9Z6XxPl0ERFytny97WMc97g1jdy5xwB9yuFruurbdo+611pc4VcMBfG9mDyYIy7cEbDJVQcYNU3yj1pLRMndHTUrWOpoy0FvzNBLsdHZ3G/Tt3Uh4RatuGq6i42a9wQ1FIKMHaMBgAdggt6fNzdBt8vRbTiuZNM7ru9KutmttQWx73UtaQX82XPYHHJzk5O+dyeq/Tuna+W6WG3188QilqadkrmA5wSAf9VDG8HdM/xZ9c/wCJMRl8RtGHARNGc8vTmI91YMUUcMTIoWNZFG0NYxowGgdAAnLvOuuk4lnt9oiLBcXxNFHPC+GZgfFI0se0/qadiPxlfaKYiq44IVz6N980nM4yOtVW8xSDPKWFxaRvv1bn+8rWVQUMYtn/ABAyCMBrLjQl5A7nkBP7xlW+F6Gb3O3PfYiIpBERAREQVvx3p2TaOgkld/Lhr4XPbn6gctI/dTaEMETBHszlHKAc7Y8+64/E2lnqdFXJ1KW+NTMFSxrwC1xjcHkEHYjAOy9tK1cdfpq11cLuZktLGR6fKAR7EEey5/8ARPiNMe3VREXM1Q/W/D606vdHNUF1NWMIBqo25c5gH04Jx/8AN/NbOitEWnR1PKLeJJaiXaSom+tw7N22Az5KToreeuulfGexERUWF4sqqd9S+mZPE6eNoc+JrwXNB6EjsP8ANep++FWvD+R83E3XL3xcuJWN5jjbDiAPcDPsr5z3LfpW1ZaIsKqyv7zBzcbtMSRREvFvmdK7ty4lA/c/urPCrixPjruM11nppXyMorWynm3OGSF4+X9vzlWQu/E6zHPfYiIrIEREBERB41lPHV0k1NOOaKaN0bx5tIwf81WvCWqNBTXHSNYSK2zVL2jmP1xOcSCPfP5CtBVPxOZPpHUlDrWgpmyQSctNcGtADz/2uBPTLct8th6EU5M+Wek5vVWSi07Pc6a82umuVC/np6lgewnqPMHyIOxHmtxcNjeCLXq5J4Wl8MPjAAnwwcOJxtgqP12uLXbJjHdI6ukzktkliIa4AZznoM4IA6n3UzNvo7ShFDf+p2k/FDBcj4ZaXeN4TuQAeZ69dsYzse26+q3ibpCkh8T+LsnPLlsdOxz3E+XTY791Phr6R5RJLvcYLTbKq4VTgIaeIyOy4DOO2/cnA91BuDTaysob1f66IRuu1cZo9t3NGd+vTJI9iotPNqHi1dGUQgltVipHNdU8+d3b77jd5a7YdB1JVx2m3U1pttNb6Jrm09NGI4w5xccD1V7JjPX9qJe621pXm501mtdTcq55ZT00Ze8gZJx0AHmTge63VSfFjVjL9NNp+0Qz1dJQgz180BJA5DuNtiBt8x2BPoq4z5VOr1E44OUrZbPcNQuY9k95rZJ3eJ15Gkhu/Q78xyMDfbYKWXi+QWyqoaN2HVVdIWQxc2CcDc/YZH5XN0tqjT1fpuOrtNVDFRU0QYYpHNjdCG4aA4Z27Y7HsoXw/wD4hrDXtZrN8RZaGNdT0bZT822AMAZHnn798LuYLcachZWG9FlAREQEREBeNTTQ1UDoamKOaJww5kjQ5p+4K9kQVVd3XXhnXPqaeF1fpOokzJG3+pQEk5we7d9s/bI2zPqGtpbjSx1VBPHPTyNDmPjdkEEZ/wBhdV7GvaWuALSMEHcFVneeHddZ66ou/D64GgqZHB0lufj4ebc5G+w9AdhvghY8nFNels66T9fL2te0teA5p6tIyCqptPGKOke+h1ZbJqStpz4croRkOcDh2Wn6TnJxkj1VjWy/2i6xtfb7nSThwyA2Uc3/AK9R+Fz6xrLWWVqu0fppzmk2G2kteXg/DN6k5PZe1Lpmw0dW2rpLPQwVDAQ2WOBrSPwuhLVU8Q/mzxM9HSNB/crXrbxbKFjnVtxpKcDP9WZrenXqe2VH7U/VvefcnfdOxVfai4vabtJLKJ8l0mBwW0+zB/fOx9sqNOqdf8SSI6OkNmssrOSSRxLQ9pO5yfmdttgDH5Vs8Or7RdSem9xQ19UAvsmkakyVDIzLW1cG/gRgA4DhsNjuR06ZyVKOElmsVHpgVNrq47jPWgOrap27nPxksIO4Az0PnnupFp7StmsFvNFb6GBjJGcsziwF022DzeefLpuq31dpe48PKoak0KZW28EG4W8yF7CAdjjqW7nPdvUbdOvGZmdRlb299a8HpbpeJazTdZBb4KwYrKZ4c1hIII5Q0YIJHMQdsgEell6bs0On7JR2qmcXRU0fICTuTnJP5JXP0Jqyl1hYo7jSsdE9rvCnicPokABIB7jcEH1UjVkCIiAiIgIiICIiAsYCyiDi3zS1iv5DrxaqWqe1vKJJI/nA8g4bgb+ah9x4KaTq5hJTNrqHAHy08+3+IFWUiCo5eBFodJI5l5uTcnLMhjiD6nG/7L2o+Bmn2OLq+vuVX3AL2sA8+gVrIgjVm0JpiyujfQWWkbKzHLLIzxHgjvzOzg/ZSQAbbBZRAUM4saii09o6teSPiKqN1PTtIBy5wwTvtsMlTNQTijZzqFlltLm/yJ65pldnBa0deU+eMj3+yDe4YWBmn9HW+AwwNqZYxNPJEPrc7cEnuQCB7KWrDAGtAHQBZQEREBERAREQEREBERAREQEREBERAXm6CN0olLQXgYBxuF6IgIiICIiAiIg//9k="/>
          <p:cNvSpPr>
            <a:spLocks noChangeAspect="1" noChangeArrowheads="1"/>
          </p:cNvSpPr>
          <p:nvPr/>
        </p:nvSpPr>
        <p:spPr bwMode="auto">
          <a:xfrm>
            <a:off x="155575" y="-723900"/>
            <a:ext cx="1171575" cy="15144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2" name="Picture 8" descr="http://www.stuff4sprouts.com/assets/images/SproutGuy.jpg"/>
          <p:cNvPicPr>
            <a:picLocks noChangeAspect="1" noChangeArrowheads="1"/>
          </p:cNvPicPr>
          <p:nvPr/>
        </p:nvPicPr>
        <p:blipFill>
          <a:blip r:embed="rId2" cstate="print"/>
          <a:srcRect/>
          <a:stretch>
            <a:fillRect/>
          </a:stretch>
        </p:blipFill>
        <p:spPr bwMode="auto">
          <a:xfrm>
            <a:off x="7543800" y="2553009"/>
            <a:ext cx="1447800" cy="1868673"/>
          </a:xfrm>
          <a:prstGeom prst="rect">
            <a:avLst/>
          </a:prstGeom>
          <a:noFill/>
        </p:spPr>
      </p:pic>
    </p:spTree>
    <p:extLst>
      <p:ext uri="{BB962C8B-B14F-4D97-AF65-F5344CB8AC3E}">
        <p14:creationId xmlns:p14="http://schemas.microsoft.com/office/powerpoint/2010/main" val="201793736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525963"/>
          </a:xfrm>
        </p:spPr>
        <p:txBody>
          <a:bodyPr/>
          <a:lstStyle/>
          <a:p>
            <a:pPr algn="ctr"/>
            <a:r>
              <a:rPr lang="en-US" sz="2800" dirty="0" smtClean="0"/>
              <a:t>The students were instructed to look for these types of cars in the teachers’ parking lot and record the number of each.</a:t>
            </a:r>
          </a:p>
          <a:p>
            <a:r>
              <a:rPr lang="en-US" dirty="0" smtClean="0"/>
              <a:t>Ford: 12,         Chevy: 16,                             Dodge: 9,        Buick: 9,                                  Volvo: 1,          Honda: 2,             </a:t>
            </a:r>
          </a:p>
          <a:p>
            <a:pPr>
              <a:buNone/>
            </a:pPr>
            <a:r>
              <a:rPr lang="en-US" dirty="0"/>
              <a:t> </a:t>
            </a:r>
            <a:r>
              <a:rPr lang="en-US" dirty="0" smtClean="0"/>
              <a:t>   Toyota: 1</a:t>
            </a:r>
            <a:endParaRPr lang="en-US" dirty="0"/>
          </a:p>
        </p:txBody>
      </p:sp>
      <p:pic>
        <p:nvPicPr>
          <p:cNvPr id="13314" name="Picture 2" descr="http://www.classiccarsglobal.com/Image/car_logos.jpg"/>
          <p:cNvPicPr>
            <a:picLocks noChangeAspect="1" noChangeArrowheads="1"/>
          </p:cNvPicPr>
          <p:nvPr/>
        </p:nvPicPr>
        <p:blipFill>
          <a:blip r:embed="rId2" cstate="print"/>
          <a:srcRect/>
          <a:stretch>
            <a:fillRect/>
          </a:stretch>
        </p:blipFill>
        <p:spPr bwMode="auto">
          <a:xfrm>
            <a:off x="6324600" y="2438400"/>
            <a:ext cx="2667000" cy="2003214"/>
          </a:xfrm>
          <a:prstGeom prst="rect">
            <a:avLst/>
          </a:prstGeom>
          <a:noFill/>
        </p:spPr>
      </p:pic>
    </p:spTree>
    <p:extLst>
      <p:ext uri="{BB962C8B-B14F-4D97-AF65-F5344CB8AC3E}">
        <p14:creationId xmlns:p14="http://schemas.microsoft.com/office/powerpoint/2010/main" val="376558832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928"/>
            <a:ext cx="8229600" cy="4038600"/>
          </a:xfrm>
        </p:spPr>
        <p:style>
          <a:lnRef idx="1">
            <a:schemeClr val="accent3"/>
          </a:lnRef>
          <a:fillRef idx="2">
            <a:schemeClr val="accent3"/>
          </a:fillRef>
          <a:effectRef idx="1">
            <a:schemeClr val="accent3"/>
          </a:effectRef>
          <a:fontRef idx="minor">
            <a:schemeClr val="dk1"/>
          </a:fontRef>
        </p:style>
        <p:txBody>
          <a:bodyPr/>
          <a:lstStyle/>
          <a:p>
            <a:r>
              <a:rPr lang="en-US" sz="2800" dirty="0" smtClean="0"/>
              <a:t>Tomato plants were grown at various temperatures. The number of tomatoes that grew on each plant was counted.</a:t>
            </a:r>
          </a:p>
          <a:p>
            <a:pPr algn="ctr"/>
            <a:r>
              <a:rPr lang="en-US" sz="3600" dirty="0" smtClean="0">
                <a:latin typeface="Aharoni" panose="02010803020104030203" pitchFamily="2" charset="-79"/>
                <a:cs typeface="Aharoni" panose="02010803020104030203" pitchFamily="2" charset="-79"/>
              </a:rPr>
              <a:t>TRIAL 1</a:t>
            </a:r>
          </a:p>
          <a:p>
            <a:pPr algn="ctr"/>
            <a:r>
              <a:rPr lang="en-US" sz="2800" dirty="0" smtClean="0"/>
              <a:t>8⁰ C: 4 tomatoes,            12⁰ C: 10 tomatoes</a:t>
            </a:r>
          </a:p>
          <a:p>
            <a:pPr algn="ctr">
              <a:buNone/>
            </a:pPr>
            <a:r>
              <a:rPr lang="en-US" sz="2800" dirty="0" smtClean="0"/>
              <a:t>    16⁰ C: 14 tomatoes,       18⁰ C: 22 tomatoes</a:t>
            </a:r>
          </a:p>
          <a:p>
            <a:pPr algn="ctr">
              <a:buNone/>
            </a:pPr>
            <a:r>
              <a:rPr lang="en-US" sz="2800" dirty="0" smtClean="0"/>
              <a:t>   22⁰ C: 24 tomatoes,        24⁰ C: 16 tomatoes</a:t>
            </a:r>
          </a:p>
          <a:p>
            <a:pPr>
              <a:buNone/>
            </a:pPr>
            <a:endParaRPr lang="en-US" dirty="0" smtClean="0"/>
          </a:p>
          <a:p>
            <a:pPr>
              <a:buNone/>
            </a:pPr>
            <a:endParaRPr lang="en-US" dirty="0"/>
          </a:p>
        </p:txBody>
      </p:sp>
      <p:sp>
        <p:nvSpPr>
          <p:cNvPr id="4" name="Content Placeholder 2"/>
          <p:cNvSpPr txBox="1">
            <a:spLocks/>
          </p:cNvSpPr>
          <p:nvPr/>
        </p:nvSpPr>
        <p:spPr>
          <a:xfrm>
            <a:off x="140480" y="3581400"/>
            <a:ext cx="8229600" cy="40386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3600" dirty="0" smtClean="0">
                <a:latin typeface="Aharoni" panose="02010803020104030203" pitchFamily="2" charset="-79"/>
                <a:cs typeface="Aharoni" panose="02010803020104030203" pitchFamily="2" charset="-79"/>
              </a:rPr>
              <a:t>TRIAL 2</a:t>
            </a:r>
          </a:p>
          <a:p>
            <a:pPr algn="ctr"/>
            <a:r>
              <a:rPr lang="en-US" sz="2800" dirty="0" smtClean="0"/>
              <a:t>8⁰ C: 5 tomatoes,            12⁰ C: 13 tomatoes</a:t>
            </a:r>
          </a:p>
          <a:p>
            <a:pPr algn="ctr">
              <a:buFont typeface="Arial" pitchFamily="34" charset="0"/>
              <a:buNone/>
            </a:pPr>
            <a:r>
              <a:rPr lang="en-US" sz="2800" dirty="0" smtClean="0"/>
              <a:t>    16⁰ C: 12 tomatoes,       18⁰ C: 19 tomatoes</a:t>
            </a:r>
          </a:p>
          <a:p>
            <a:pPr algn="ctr">
              <a:buFont typeface="Arial" pitchFamily="34" charset="0"/>
              <a:buNone/>
            </a:pPr>
            <a:r>
              <a:rPr lang="en-US" sz="2800" dirty="0" smtClean="0"/>
              <a:t>   22⁰ C: 26 tomatoes,        24⁰ C: 11 tomatoes</a:t>
            </a:r>
          </a:p>
          <a:p>
            <a:pPr>
              <a:buFont typeface="Arial" pitchFamily="34" charset="0"/>
              <a:buNone/>
            </a:pPr>
            <a:endParaRPr lang="en-US" dirty="0" smtClean="0"/>
          </a:p>
          <a:p>
            <a:pPr>
              <a:buFont typeface="Arial" pitchFamily="34" charset="0"/>
              <a:buNone/>
            </a:pPr>
            <a:endParaRPr lang="en-US" dirty="0"/>
          </a:p>
        </p:txBody>
      </p:sp>
      <p:pic>
        <p:nvPicPr>
          <p:cNvPr id="15362" name="Picture 2" descr="http://www.thinkdwell.com/blog/wp-content/uploads/2009/03/tomato_house.jpg"/>
          <p:cNvPicPr>
            <a:picLocks noChangeAspect="1" noChangeArrowheads="1"/>
          </p:cNvPicPr>
          <p:nvPr/>
        </p:nvPicPr>
        <p:blipFill>
          <a:blip r:embed="rId2" cstate="print"/>
          <a:srcRect/>
          <a:stretch>
            <a:fillRect/>
          </a:stretch>
        </p:blipFill>
        <p:spPr bwMode="auto">
          <a:xfrm>
            <a:off x="7621298" y="2133600"/>
            <a:ext cx="1566694" cy="2362200"/>
          </a:xfrm>
          <a:prstGeom prst="rect">
            <a:avLst/>
          </a:prstGeom>
          <a:noFill/>
        </p:spPr>
      </p:pic>
    </p:spTree>
    <p:extLst>
      <p:ext uri="{BB962C8B-B14F-4D97-AF65-F5344CB8AC3E}">
        <p14:creationId xmlns:p14="http://schemas.microsoft.com/office/powerpoint/2010/main" val="102886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arn(inVertical)">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barn(inVertical)">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barn(inVertical)">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barn(inVertical)">
                                      <p:cBhvr>
                                        <p:cTn id="4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0"/>
            <a:ext cx="8229600" cy="4525963"/>
          </a:xfrm>
        </p:spPr>
        <p:style>
          <a:lnRef idx="3">
            <a:schemeClr val="lt1"/>
          </a:lnRef>
          <a:fillRef idx="1">
            <a:schemeClr val="accent2"/>
          </a:fillRef>
          <a:effectRef idx="1">
            <a:schemeClr val="accent2"/>
          </a:effectRef>
          <a:fontRef idx="minor">
            <a:schemeClr val="lt1"/>
          </a:fontRef>
        </p:style>
        <p:txBody>
          <a:bodyPr/>
          <a:lstStyle/>
          <a:p>
            <a:pPr marL="0" indent="0">
              <a:buNone/>
            </a:pPr>
            <a:r>
              <a:rPr lang="en-US" sz="2800" i="1" dirty="0" smtClean="0">
                <a:latin typeface="Andalus" panose="02020603050405020304" pitchFamily="18" charset="-78"/>
                <a:cs typeface="Andalus" panose="02020603050405020304" pitchFamily="18" charset="-78"/>
              </a:rPr>
              <a:t> Different types of balls were bounced from a table top.  The height of each bounce was measured</a:t>
            </a:r>
          </a:p>
          <a:p>
            <a:pPr marL="0" indent="0" algn="ctr">
              <a:buNone/>
            </a:pPr>
            <a:r>
              <a:rPr lang="en-US" dirty="0" smtClean="0">
                <a:latin typeface="Bauhaus 93" panose="04030905020B02020C02" pitchFamily="82" charset="0"/>
              </a:rPr>
              <a:t>Trial 1</a:t>
            </a:r>
          </a:p>
          <a:p>
            <a:r>
              <a:rPr lang="en-US" sz="2800" dirty="0" smtClean="0"/>
              <a:t>The Golf ball bounced 54 cm, the baseball bounced 9cm, the tennis ball bounced 48 cm,      ping pong ball 21 cm, and the Styrofoam ball bounced 3 cm</a:t>
            </a:r>
            <a:endParaRPr lang="en-US" sz="2800" dirty="0"/>
          </a:p>
        </p:txBody>
      </p:sp>
      <p:sp>
        <p:nvSpPr>
          <p:cNvPr id="5" name="Content Placeholder 2"/>
          <p:cNvSpPr txBox="1">
            <a:spLocks/>
          </p:cNvSpPr>
          <p:nvPr/>
        </p:nvSpPr>
        <p:spPr>
          <a:xfrm>
            <a:off x="457200" y="3352800"/>
            <a:ext cx="8229600" cy="4525963"/>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latin typeface="Bauhaus 93" panose="04030905020B02020C02" pitchFamily="82" charset="0"/>
              </a:rPr>
              <a:t>Trial 2</a:t>
            </a:r>
          </a:p>
          <a:p>
            <a:r>
              <a:rPr lang="en-US" sz="2800" dirty="0" smtClean="0"/>
              <a:t>The Golf ball bounced 48 cm,  the baseball bounced 6 cm, the tennis ball bounced 51 cm,      ping pong ball 25 cm, and the Styrofoam ball bounced 5 cm</a:t>
            </a:r>
            <a:endParaRPr lang="en-US" sz="2800" dirty="0"/>
          </a:p>
        </p:txBody>
      </p:sp>
      <p:pic>
        <p:nvPicPr>
          <p:cNvPr id="14338" name="Picture 2" descr="http://gadgetsteria.com/wp-content/uploads/2009/02/sports-balls.jpg"/>
          <p:cNvPicPr>
            <a:picLocks noChangeAspect="1" noChangeArrowheads="1"/>
          </p:cNvPicPr>
          <p:nvPr/>
        </p:nvPicPr>
        <p:blipFill>
          <a:blip r:embed="rId2" cstate="print"/>
          <a:srcRect/>
          <a:stretch>
            <a:fillRect/>
          </a:stretch>
        </p:blipFill>
        <p:spPr bwMode="auto">
          <a:xfrm>
            <a:off x="7696200" y="2819400"/>
            <a:ext cx="1219199" cy="1219199"/>
          </a:xfrm>
          <a:prstGeom prst="rect">
            <a:avLst/>
          </a:prstGeom>
          <a:noFill/>
        </p:spPr>
      </p:pic>
    </p:spTree>
    <p:extLst>
      <p:ext uri="{BB962C8B-B14F-4D97-AF65-F5344CB8AC3E}">
        <p14:creationId xmlns:p14="http://schemas.microsoft.com/office/powerpoint/2010/main" val="140109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533400"/>
            <a:ext cx="8229600" cy="5638800"/>
          </a:xfrm>
        </p:spPr>
        <p:style>
          <a:lnRef idx="3">
            <a:schemeClr val="lt1"/>
          </a:lnRef>
          <a:fillRef idx="1">
            <a:schemeClr val="accent3"/>
          </a:fillRef>
          <a:effectRef idx="1">
            <a:schemeClr val="accent3"/>
          </a:effectRef>
          <a:fontRef idx="minor">
            <a:schemeClr val="lt1"/>
          </a:fontRef>
        </p:style>
        <p:txBody>
          <a:bodyPr/>
          <a:lstStyle/>
          <a:p>
            <a:pPr marL="0" indent="0" algn="ctr">
              <a:buNone/>
            </a:pPr>
            <a:endParaRPr lang="en-US" sz="5400" dirty="0" smtClean="0">
              <a:latin typeface="Snap ITC" panose="04040A07060A02020202" pitchFamily="82" charset="0"/>
            </a:endParaRPr>
          </a:p>
          <a:p>
            <a:pPr marL="0" indent="0" algn="ctr">
              <a:buNone/>
            </a:pPr>
            <a:r>
              <a:rPr lang="en-US" sz="5400" dirty="0" smtClean="0">
                <a:latin typeface="Snap ITC" panose="04040A07060A02020202" pitchFamily="82" charset="0"/>
              </a:rPr>
              <a:t>After </a:t>
            </a:r>
            <a:r>
              <a:rPr lang="en-US" sz="5400" dirty="0">
                <a:latin typeface="Snap ITC" panose="04040A07060A02020202" pitchFamily="82" charset="0"/>
              </a:rPr>
              <a:t>you </a:t>
            </a:r>
            <a:r>
              <a:rPr lang="en-US" sz="5400">
                <a:latin typeface="Snap ITC" panose="04040A07060A02020202" pitchFamily="82" charset="0"/>
              </a:rPr>
              <a:t>have </a:t>
            </a:r>
            <a:r>
              <a:rPr lang="en-US" sz="5400" smtClean="0">
                <a:latin typeface="Snap ITC" panose="04040A07060A02020202" pitchFamily="82" charset="0"/>
              </a:rPr>
              <a:t>your </a:t>
            </a:r>
            <a:r>
              <a:rPr lang="en-US" sz="5400" dirty="0">
                <a:latin typeface="Snap ITC" panose="04040A07060A02020202" pitchFamily="82" charset="0"/>
              </a:rPr>
              <a:t>data….what do you do with it?</a:t>
            </a:r>
            <a:endParaRPr lang="en-US" sz="5400" dirty="0"/>
          </a:p>
        </p:txBody>
      </p:sp>
    </p:spTree>
    <p:extLst>
      <p:ext uri="{BB962C8B-B14F-4D97-AF65-F5344CB8AC3E}">
        <p14:creationId xmlns:p14="http://schemas.microsoft.com/office/powerpoint/2010/main" val="116866181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r>
              <a:rPr lang="en-US" dirty="0" smtClean="0"/>
              <a:t>Data Analysis</a:t>
            </a:r>
            <a:endParaRPr lang="en-US" dirty="0"/>
          </a:p>
        </p:txBody>
      </p:sp>
      <p:sp>
        <p:nvSpPr>
          <p:cNvPr id="3" name="Content Placeholder 2"/>
          <p:cNvSpPr>
            <a:spLocks noGrp="1"/>
          </p:cNvSpPr>
          <p:nvPr>
            <p:ph idx="1"/>
          </p:nvPr>
        </p:nvSpPr>
        <p:spPr/>
        <p:txBody>
          <a:bodyPr/>
          <a:lstStyle/>
          <a:p>
            <a:pPr lvl="1"/>
            <a:r>
              <a:rPr lang="en-US" sz="3600" dirty="0" smtClean="0"/>
              <a:t>The data analysis consists of two parts: showing your work for all mathematical computations performed and a visual representation of your data in the form of a graph if appropriate. </a:t>
            </a:r>
          </a:p>
          <a:p>
            <a:pPr lvl="1">
              <a:buNone/>
            </a:pPr>
            <a:endParaRPr lang="en-US" sz="2800"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Look at the objects being passed around…</a:t>
            </a:r>
            <a:endParaRPr lang="en-US" dirty="0"/>
          </a:p>
        </p:txBody>
      </p:sp>
      <p:sp>
        <p:nvSpPr>
          <p:cNvPr id="3" name="Content Placeholder 2"/>
          <p:cNvSpPr>
            <a:spLocks noGrp="1"/>
          </p:cNvSpPr>
          <p:nvPr>
            <p:ph idx="1"/>
          </p:nvPr>
        </p:nvSpPr>
        <p:spPr/>
        <p:txBody>
          <a:bodyPr/>
          <a:lstStyle/>
          <a:p>
            <a:r>
              <a:rPr lang="en-US" dirty="0" smtClean="0"/>
              <a:t>Make as many observations as you can….</a:t>
            </a:r>
            <a:endParaRPr lang="en-US" dirty="0"/>
          </a:p>
        </p:txBody>
      </p:sp>
      <p:pic>
        <p:nvPicPr>
          <p:cNvPr id="87042" name="Picture 2" descr="http://t0.gstatic.com/images?q=tbn:ANd9GcQqQkocBzY-c7s_2eOo65gMsol2GmoMmzV0ViBzyUbNxDaXk7Rv-w:www.angelo.edu/faculty/kboudrea/molecule_gallery/element016_sulfur/sulfur_roll_03.jpg"/>
          <p:cNvPicPr>
            <a:picLocks noChangeAspect="1" noChangeArrowheads="1"/>
          </p:cNvPicPr>
          <p:nvPr/>
        </p:nvPicPr>
        <p:blipFill>
          <a:blip r:embed="rId3" cstate="print"/>
          <a:srcRect/>
          <a:stretch>
            <a:fillRect/>
          </a:stretch>
        </p:blipFill>
        <p:spPr bwMode="auto">
          <a:xfrm>
            <a:off x="2362200" y="2743200"/>
            <a:ext cx="4448175" cy="3562084"/>
          </a:xfrm>
          <a:prstGeom prst="rect">
            <a:avLst/>
          </a:prstGeom>
          <a:noFill/>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292100" lvl="1" indent="-292100">
              <a:spcBef>
                <a:spcPct val="0"/>
              </a:spcBef>
              <a:buClr>
                <a:schemeClr val="accent1"/>
              </a:buClr>
              <a:buSzPct val="70000"/>
              <a:buFont typeface="Wingdings 2" pitchFamily="18" charset="2"/>
              <a:buChar char=""/>
            </a:pPr>
            <a:r>
              <a:rPr lang="en-US" sz="3600" dirty="0" smtClean="0"/>
              <a:t>The analysis should include patterns and trends and/or statistics (discussion of the trends will take place in the conclusion section).</a:t>
            </a:r>
          </a:p>
          <a:p>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And FINALLY…</a:t>
            </a:r>
            <a:endParaRPr lang="en-US" dirty="0">
              <a:solidFill>
                <a:schemeClr val="tx2">
                  <a:tint val="100000"/>
                  <a:shade val="90000"/>
                  <a:satMod val="250000"/>
                  <a:alpha val="100000"/>
                </a:schemeClr>
              </a:solidFill>
            </a:endParaRPr>
          </a:p>
        </p:txBody>
      </p:sp>
      <p:sp>
        <p:nvSpPr>
          <p:cNvPr id="56323" name="Rectangle 3"/>
          <p:cNvSpPr>
            <a:spLocks noGrp="1" noChangeArrowheads="1"/>
          </p:cNvSpPr>
          <p:nvPr>
            <p:ph idx="1"/>
          </p:nvPr>
        </p:nvSpPr>
        <p:spPr/>
        <p:txBody>
          <a:bodyPr/>
          <a:lstStyle/>
          <a:p>
            <a:pPr eaLnBrk="1" hangingPunct="1"/>
            <a:endParaRPr lang="en-US" dirty="0" smtClean="0"/>
          </a:p>
        </p:txBody>
      </p:sp>
      <p:pic>
        <p:nvPicPr>
          <p:cNvPr id="9218" name="Picture 2" descr="http://www.bluebison.net/murals/bugcity/rorybug_sm.jpg">
            <a:hlinkClick r:id="rId2"/>
          </p:cNvPr>
          <p:cNvPicPr>
            <a:picLocks noChangeAspect="1" noChangeArrowheads="1"/>
          </p:cNvPicPr>
          <p:nvPr/>
        </p:nvPicPr>
        <p:blipFill>
          <a:blip r:embed="rId3" cstate="print"/>
          <a:srcRect/>
          <a:stretch>
            <a:fillRect/>
          </a:stretch>
        </p:blipFill>
        <p:spPr bwMode="auto">
          <a:xfrm>
            <a:off x="1600200" y="1752600"/>
            <a:ext cx="5410200" cy="4057650"/>
          </a:xfrm>
          <a:prstGeom prst="rect">
            <a:avLst/>
          </a:prstGeom>
          <a:noFill/>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609600"/>
            <a:ext cx="8229600" cy="1143000"/>
          </a:xfrm>
        </p:spPr>
        <p:style>
          <a:lnRef idx="2">
            <a:schemeClr val="accent5"/>
          </a:lnRef>
          <a:fillRef idx="1">
            <a:schemeClr val="lt1"/>
          </a:fillRef>
          <a:effectRef idx="0">
            <a:schemeClr val="accent5"/>
          </a:effectRef>
          <a:fontRef idx="minor">
            <a:schemeClr val="dk1"/>
          </a:fontRef>
        </p:style>
        <p:txBody>
          <a:bodyPr>
            <a:normAutofit fontScale="90000"/>
          </a:bodyPr>
          <a:lstStyle/>
          <a:p>
            <a:pPr marL="54864" indent="0" eaLnBrk="1" fontAlgn="auto" hangingPunct="1">
              <a:spcAft>
                <a:spcPts val="0"/>
              </a:spcAft>
              <a:defRPr/>
            </a:pP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smtClean="0"/>
              <a:t>Conclusion</a:t>
            </a:r>
            <a:r>
              <a:rPr lang="en-US" dirty="0" smtClean="0"/>
              <a:t>: </a:t>
            </a:r>
            <a:br>
              <a:rPr lang="en-US" dirty="0" smtClean="0"/>
            </a:br>
            <a:endParaRPr lang="en-US" dirty="0">
              <a:solidFill>
                <a:schemeClr val="tx2">
                  <a:tint val="100000"/>
                  <a:shade val="90000"/>
                  <a:satMod val="250000"/>
                  <a:alpha val="100000"/>
                </a:schemeClr>
              </a:solidFill>
            </a:endParaRPr>
          </a:p>
        </p:txBody>
      </p:sp>
      <p:sp>
        <p:nvSpPr>
          <p:cNvPr id="62467" name="Rectangle 3"/>
          <p:cNvSpPr>
            <a:spLocks noGrp="1" noChangeArrowheads="1"/>
          </p:cNvSpPr>
          <p:nvPr>
            <p:ph idx="1"/>
          </p:nvPr>
        </p:nvSpPr>
        <p:spPr/>
        <p:txBody>
          <a:bodyPr/>
          <a:lstStyle/>
          <a:p>
            <a:pPr lvl="0"/>
            <a:r>
              <a:rPr lang="en-US" dirty="0" smtClean="0"/>
              <a:t>Your conclusion consists of three parts.  </a:t>
            </a:r>
          </a:p>
          <a:p>
            <a:pPr lvl="0">
              <a:buNone/>
            </a:pPr>
            <a:endParaRPr lang="en-US" dirty="0" smtClean="0"/>
          </a:p>
          <a:p>
            <a:pPr lvl="0"/>
            <a:r>
              <a:rPr lang="en-US" dirty="0" smtClean="0"/>
              <a:t>Part 1</a:t>
            </a:r>
          </a:p>
          <a:p>
            <a:pPr lvl="1"/>
            <a:r>
              <a:rPr lang="en-US" sz="2800" dirty="0" smtClean="0"/>
              <a:t>The first part is devoted to answering the question: Do you accept or reject your hypothesis and why? </a:t>
            </a:r>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fade">
                                      <p:cBhvr>
                                        <p:cTn id="7" dur="20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467">
                                            <p:txEl>
                                              <p:pRg st="2" end="2"/>
                                            </p:txEl>
                                          </p:spTgt>
                                        </p:tgtEl>
                                        <p:attrNameLst>
                                          <p:attrName>style.visibility</p:attrName>
                                        </p:attrNameLst>
                                      </p:cBhvr>
                                      <p:to>
                                        <p:strVal val="visible"/>
                                      </p:to>
                                    </p:set>
                                    <p:animEffect transition="in" filter="fade">
                                      <p:cBhvr>
                                        <p:cTn id="12" dur="2000"/>
                                        <p:tgtEl>
                                          <p:spTgt spid="624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467">
                                            <p:txEl>
                                              <p:pRg st="3" end="3"/>
                                            </p:txEl>
                                          </p:spTgt>
                                        </p:tgtEl>
                                        <p:attrNameLst>
                                          <p:attrName>style.visibility</p:attrName>
                                        </p:attrNameLst>
                                      </p:cBhvr>
                                      <p:to>
                                        <p:strVal val="visible"/>
                                      </p:to>
                                    </p:set>
                                    <p:animEffect transition="in" filter="fade">
                                      <p:cBhvr>
                                        <p:cTn id="17" dur="2000"/>
                                        <p:tgtEl>
                                          <p:spTgt spid="624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sz="2800" dirty="0" smtClean="0"/>
              <a:t>You need to use your evidence (data) to explain </a:t>
            </a:r>
            <a:r>
              <a:rPr lang="en-US" sz="2800" u="sng" dirty="0" smtClean="0"/>
              <a:t>why</a:t>
            </a:r>
            <a:r>
              <a:rPr lang="en-US" sz="2800" dirty="0" smtClean="0"/>
              <a:t> you accept or reject your hypothesis.</a:t>
            </a:r>
          </a:p>
          <a:p>
            <a:pPr lvl="1">
              <a:buNone/>
            </a:pPr>
            <a:endParaRPr lang="en-US" sz="2800" dirty="0" smtClean="0"/>
          </a:p>
          <a:p>
            <a:r>
              <a:rPr lang="en-US" i="1" dirty="0" smtClean="0"/>
              <a:t>*Note:</a:t>
            </a:r>
            <a:r>
              <a:rPr lang="en-US" dirty="0" smtClean="0"/>
              <a:t> If you reject your hypothesis that does not mean you did something wrong.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Part 2</a:t>
            </a:r>
          </a:p>
          <a:p>
            <a:pPr lvl="0">
              <a:buNone/>
            </a:pPr>
            <a:endParaRPr lang="en-US" dirty="0" smtClean="0"/>
          </a:p>
          <a:p>
            <a:pPr lvl="1"/>
            <a:r>
              <a:rPr lang="en-US" sz="2800" dirty="0" smtClean="0"/>
              <a:t>The second part should discuss possible errors and/or limitations in the experiment.  Simply stating “Time management” and “human error” does not suffice, you must be specific.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685800"/>
            <a:ext cx="8229600" cy="4525962"/>
          </a:xfrm>
        </p:spPr>
        <p:txBody>
          <a:bodyPr/>
          <a:lstStyle/>
          <a:p>
            <a:endParaRPr lang="en-US" dirty="0" smtClean="0"/>
          </a:p>
          <a:p>
            <a:pPr lvl="3"/>
            <a:r>
              <a:rPr lang="en-US" sz="3200" i="1" dirty="0" smtClean="0"/>
              <a:t>Example: </a:t>
            </a:r>
            <a:r>
              <a:rPr lang="en-US" sz="3200" dirty="0" smtClean="0"/>
              <a:t> If you used  too small a sample size (If you are trying to see if the students at Central like the school lunch you can’t ask 3 friends and make an accurate conclusion, the sample of people asked should be much larger)</a:t>
            </a:r>
          </a:p>
          <a:p>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i="1" dirty="0" smtClean="0"/>
              <a:t>Example:</a:t>
            </a:r>
            <a:r>
              <a:rPr lang="en-US" dirty="0" smtClean="0"/>
              <a:t> Equipment error (Poor calibration of equipment, wrong equipment, Equipment not precise enough)</a:t>
            </a:r>
          </a:p>
          <a:p>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lvl="1"/>
            <a:r>
              <a:rPr lang="en-US" sz="2800" dirty="0" smtClean="0"/>
              <a:t>The second part should also include improvements that will be made if the experiment were repeated.   Improvements need to be realistic and achievable.           </a:t>
            </a:r>
          </a:p>
          <a:p>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14400"/>
            <a:ext cx="8229600" cy="5257800"/>
          </a:xfrm>
        </p:spPr>
        <p:txBody>
          <a:bodyPr/>
          <a:lstStyle/>
          <a:p>
            <a:pPr lvl="0"/>
            <a:r>
              <a:rPr lang="en-US" dirty="0" smtClean="0"/>
              <a:t>Part 3 </a:t>
            </a:r>
          </a:p>
          <a:p>
            <a:pPr lvl="0">
              <a:buNone/>
            </a:pPr>
            <a:endParaRPr lang="en-US" dirty="0" smtClean="0"/>
          </a:p>
          <a:p>
            <a:pPr lvl="1"/>
            <a:r>
              <a:rPr lang="en-US" sz="3200" dirty="0" smtClean="0"/>
              <a:t>The third part is a discussion of where the investigation will go next.  .  Often an experiment will raise more science questions, you should tell the reader what question you will try to answer next and how you will try to answer it.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p:txBody>
          <a:bodyPr/>
          <a:lstStyle/>
          <a:p>
            <a:r>
              <a:rPr lang="en-US" dirty="0" smtClean="0"/>
              <a:t>YAY!</a:t>
            </a:r>
            <a:endParaRPr lang="en-US" dirty="0"/>
          </a:p>
        </p:txBody>
      </p:sp>
      <p:pic>
        <p:nvPicPr>
          <p:cNvPr id="1026" name="Picture 2" descr="cartoon illustration of ladybug riding on a snail">
            <a:hlinkClick r:id="rId2"/>
          </p:cNvPr>
          <p:cNvPicPr>
            <a:picLocks noChangeAspect="1" noChangeArrowheads="1"/>
          </p:cNvPicPr>
          <p:nvPr/>
        </p:nvPicPr>
        <p:blipFill>
          <a:blip r:embed="rId3" cstate="print"/>
          <a:srcRect/>
          <a:stretch>
            <a:fillRect/>
          </a:stretch>
        </p:blipFill>
        <p:spPr bwMode="auto">
          <a:xfrm>
            <a:off x="2209800" y="2438400"/>
            <a:ext cx="4411579" cy="33528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1</a:t>
            </a:r>
            <a:r>
              <a:rPr lang="en-US" baseline="30000" dirty="0" smtClean="0"/>
              <a:t>st</a:t>
            </a:r>
            <a:r>
              <a:rPr lang="en-US" dirty="0" smtClean="0"/>
              <a:t> thought?</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www.funnyvooz.com/wp-content/uploads/2012/10/541182_10151183438487870_1012098005_n.jpg"/>
          <p:cNvPicPr>
            <a:picLocks noChangeAspect="1" noChangeArrowheads="1"/>
          </p:cNvPicPr>
          <p:nvPr/>
        </p:nvPicPr>
        <p:blipFill>
          <a:blip r:embed="rId2" cstate="print"/>
          <a:srcRect/>
          <a:stretch>
            <a:fillRect/>
          </a:stretch>
        </p:blipFill>
        <p:spPr bwMode="auto">
          <a:xfrm>
            <a:off x="1371600" y="1600200"/>
            <a:ext cx="6476999" cy="5052060"/>
          </a:xfrm>
          <a:prstGeom prst="rect">
            <a:avLst/>
          </a:prstGeom>
          <a:noFill/>
        </p:spPr>
      </p:pic>
      <p:sp>
        <p:nvSpPr>
          <p:cNvPr id="5" name="TextBox 4"/>
          <p:cNvSpPr txBox="1"/>
          <p:nvPr/>
        </p:nvSpPr>
        <p:spPr>
          <a:xfrm rot="20555634">
            <a:off x="646696" y="2269822"/>
            <a:ext cx="7620000" cy="1754326"/>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3600" dirty="0" smtClean="0"/>
              <a:t>What have we been doing while discussing this pic?  Scientifically speaking.</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indent="0" eaLnBrk="1" fontAlgn="auto" hangingPunct="1">
              <a:spcAft>
                <a:spcPts val="0"/>
              </a:spcAft>
              <a:defRPr/>
            </a:pPr>
            <a:r>
              <a:rPr lang="en-US" dirty="0">
                <a:solidFill>
                  <a:schemeClr val="tx2">
                    <a:tint val="100000"/>
                    <a:shade val="90000"/>
                    <a:satMod val="250000"/>
                    <a:alpha val="100000"/>
                  </a:schemeClr>
                </a:solidFill>
              </a:rPr>
              <a:t>How To Create a Lab Write up</a:t>
            </a:r>
          </a:p>
        </p:txBody>
      </p:sp>
      <p:sp>
        <p:nvSpPr>
          <p:cNvPr id="10243" name="Rectangle 3"/>
          <p:cNvSpPr>
            <a:spLocks noGrp="1" noChangeArrowheads="1"/>
          </p:cNvSpPr>
          <p:nvPr>
            <p:ph type="subTitle" idx="1"/>
          </p:nvPr>
        </p:nvSpPr>
        <p:spPr>
          <a:xfrm>
            <a:off x="2133600" y="2819400"/>
            <a:ext cx="6559550" cy="1752600"/>
          </a:xfrm>
        </p:spPr>
        <p:txBody>
          <a:bodyPr/>
          <a:lstStyle/>
          <a:p>
            <a:pPr eaLnBrk="1" hangingPunct="1">
              <a:spcBef>
                <a:spcPct val="0"/>
              </a:spcBef>
            </a:pPr>
            <a:endParaRPr lang="en-US" smtClean="0"/>
          </a:p>
        </p:txBody>
      </p:sp>
      <p:pic>
        <p:nvPicPr>
          <p:cNvPr id="10244" name="Picture 5" descr="http://www.ims.issaquah.wednet.edu/teachers/pickardm/laboratories_files/MPj03905190000%5b1%5d.jpg"/>
          <p:cNvPicPr>
            <a:picLocks noChangeAspect="1" noChangeArrowheads="1"/>
          </p:cNvPicPr>
          <p:nvPr/>
        </p:nvPicPr>
        <p:blipFill>
          <a:blip r:embed="rId2" cstate="print"/>
          <a:srcRect/>
          <a:stretch>
            <a:fillRect/>
          </a:stretch>
        </p:blipFill>
        <p:spPr bwMode="auto">
          <a:xfrm>
            <a:off x="2286000" y="2895600"/>
            <a:ext cx="3724275" cy="372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Turn to page 2 of your packet</a:t>
            </a:r>
            <a:endParaRPr lang="en-US" dirty="0"/>
          </a:p>
        </p:txBody>
      </p:sp>
      <p:sp>
        <p:nvSpPr>
          <p:cNvPr id="3" name="Content Placeholder 2"/>
          <p:cNvSpPr>
            <a:spLocks noGrp="1"/>
          </p:cNvSpPr>
          <p:nvPr>
            <p:ph idx="1"/>
          </p:nvPr>
        </p:nvSpPr>
        <p:spPr/>
        <p:txBody>
          <a:bodyPr/>
          <a:lstStyle/>
          <a:p>
            <a:endParaRPr lang="en-US" smtClean="0"/>
          </a:p>
          <a:p>
            <a:endParaRPr lang="en-US" smtClean="0"/>
          </a:p>
          <a:p>
            <a:r>
              <a:rPr lang="en-US" smtClean="0"/>
              <a:t>We will be starting near the middle of the page…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74800"/>
          </a:xfrm>
        </p:spPr>
        <p:style>
          <a:lnRef idx="2">
            <a:schemeClr val="accent5"/>
          </a:lnRef>
          <a:fillRef idx="1">
            <a:schemeClr val="lt1"/>
          </a:fillRef>
          <a:effectRef idx="0">
            <a:schemeClr val="accent5"/>
          </a:effectRef>
          <a:fontRef idx="minor">
            <a:schemeClr val="dk1"/>
          </a:fontRef>
        </p:style>
        <p:txBody>
          <a:bodyPr/>
          <a:lstStyle/>
          <a:p>
            <a:pPr>
              <a:defRPr/>
            </a:pPr>
            <a:r>
              <a:rPr lang="en-US" sz="3600" dirty="0" smtClean="0"/>
              <a:t>Before you do a Scientific Investigation, you need a Reason…</a:t>
            </a:r>
            <a:endParaRPr lang="en-US" sz="3600" dirty="0"/>
          </a:p>
        </p:txBody>
      </p:sp>
      <p:sp>
        <p:nvSpPr>
          <p:cNvPr id="3" name="Content Placeholder 2"/>
          <p:cNvSpPr>
            <a:spLocks noGrp="1"/>
          </p:cNvSpPr>
          <p:nvPr>
            <p:ph idx="1"/>
          </p:nvPr>
        </p:nvSpPr>
        <p:spPr>
          <a:xfrm>
            <a:off x="381000" y="1752600"/>
            <a:ext cx="8229600" cy="4525963"/>
          </a:xfrm>
        </p:spPr>
        <p:txBody>
          <a:bodyPr/>
          <a:lstStyle/>
          <a:p>
            <a:r>
              <a:rPr lang="en-US" sz="4400" dirty="0" smtClean="0"/>
              <a:t>Sometimes your purpose comes from observations and inferences that you have made.</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Important Question</a:t>
            </a:r>
            <a:endParaRPr lang="en-US" dirty="0"/>
          </a:p>
        </p:txBody>
      </p:sp>
      <p:sp>
        <p:nvSpPr>
          <p:cNvPr id="17411" name="Content Placeholder 2"/>
          <p:cNvSpPr>
            <a:spLocks noGrp="1"/>
          </p:cNvSpPr>
          <p:nvPr>
            <p:ph idx="1"/>
          </p:nvPr>
        </p:nvSpPr>
        <p:spPr/>
        <p:txBody>
          <a:bodyPr/>
          <a:lstStyle/>
          <a:p>
            <a:r>
              <a:rPr lang="en-US" sz="4000" dirty="0" smtClean="0"/>
              <a:t>What’s the difference between an OBSERVATION and an INFERNCE?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7" dur="500"/>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803400"/>
          </a:xfrm>
        </p:spPr>
        <p:txBody>
          <a:bodyPr>
            <a:noAutofit/>
          </a:bodyPr>
          <a:lstStyle/>
          <a:p>
            <a:pPr lvl="2"/>
            <a:r>
              <a:rPr lang="en-US" sz="3600" dirty="0" smtClean="0"/>
              <a:t>Observations – There are 2 types</a:t>
            </a:r>
            <a:br>
              <a:rPr lang="en-US" sz="3600" dirty="0" smtClean="0"/>
            </a:br>
            <a:endParaRPr lang="en-US" sz="6000" dirty="0"/>
          </a:p>
        </p:txBody>
      </p:sp>
      <p:sp>
        <p:nvSpPr>
          <p:cNvPr id="3" name="Content Placeholder 2"/>
          <p:cNvSpPr>
            <a:spLocks noGrp="1"/>
          </p:cNvSpPr>
          <p:nvPr>
            <p:ph idx="1"/>
          </p:nvPr>
        </p:nvSpPr>
        <p:spPr/>
        <p:txBody>
          <a:bodyPr/>
          <a:lstStyle/>
          <a:p>
            <a:pPr lvl="3"/>
            <a:r>
              <a:rPr lang="en-US" sz="3200" u="sng" dirty="0" smtClean="0"/>
              <a:t>Qualitative observations</a:t>
            </a:r>
            <a:r>
              <a:rPr lang="en-US" sz="3200" dirty="0" smtClean="0"/>
              <a:t> use your </a:t>
            </a:r>
            <a:r>
              <a:rPr lang="en-US" sz="4400" dirty="0" smtClean="0"/>
              <a:t>senses</a:t>
            </a:r>
            <a:r>
              <a:rPr lang="en-US" sz="3200" dirty="0" smtClean="0"/>
              <a:t> to observe the results. (Sight, smell, touch, taste and hear.)</a:t>
            </a:r>
          </a:p>
          <a:p>
            <a:pPr lvl="3">
              <a:buNone/>
            </a:pPr>
            <a:endParaRPr lang="en-US" sz="3200" dirty="0" smtClean="0"/>
          </a:p>
          <a:p>
            <a:pPr lvl="3"/>
            <a:r>
              <a:rPr lang="en-US" sz="3200" u="sng" dirty="0" smtClean="0"/>
              <a:t>Quantitative observations</a:t>
            </a:r>
            <a:r>
              <a:rPr lang="en-US" sz="3200" dirty="0" smtClean="0"/>
              <a:t> are made with instruments such as rulers, balances, graduated  cylinders, beakers, and thermometers. These results are measurable.</a:t>
            </a:r>
          </a:p>
          <a:p>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3400" y="1219200"/>
            <a:ext cx="8229600" cy="4953000"/>
          </a:xfrm>
        </p:spPr>
        <p:txBody>
          <a:bodyPr/>
          <a:lstStyle/>
          <a:p>
            <a:pPr lvl="1" eaLnBrk="1" hangingPunct="1">
              <a:buFontTx/>
              <a:buNone/>
            </a:pPr>
            <a:endParaRPr lang="en-US" sz="3200" dirty="0" smtClean="0"/>
          </a:p>
          <a:p>
            <a:pPr lvl="1" eaLnBrk="1" hangingPunct="1"/>
            <a:r>
              <a:rPr lang="en-US" sz="4400" dirty="0" smtClean="0"/>
              <a:t>Inferences- are explanations of observations.</a:t>
            </a:r>
          </a:p>
          <a:p>
            <a:pPr>
              <a:buNone/>
            </a:pPr>
            <a:endParaRPr lang="en-US" sz="4400" dirty="0" smtClean="0"/>
          </a:p>
          <a:p>
            <a:pPr lvl="1"/>
            <a:r>
              <a:rPr lang="en-US" sz="2800" dirty="0" smtClean="0"/>
              <a:t>It smells that way so it must be a….</a:t>
            </a:r>
          </a:p>
          <a:p>
            <a:pPr lvl="1"/>
            <a:r>
              <a:rPr lang="en-US" sz="2800" dirty="0" smtClean="0"/>
              <a:t>It is that color so I assume it is a(n)</a:t>
            </a:r>
          </a:p>
          <a:p>
            <a:pPr eaLnBrk="1" hangingPunct="1">
              <a:buNone/>
            </a:pPr>
            <a:endParaRPr lang="en-US" dirty="0" smtClean="0"/>
          </a:p>
        </p:txBody>
      </p:sp>
      <p:sp>
        <p:nvSpPr>
          <p:cNvPr id="36" name="Freeform 35"/>
          <p:cNvSpPr/>
          <p:nvPr/>
        </p:nvSpPr>
        <p:spPr>
          <a:xfrm>
            <a:off x="6879431" y="930919"/>
            <a:ext cx="2118" cy="1"/>
          </a:xfrm>
          <a:custGeom>
            <a:avLst/>
            <a:gdLst/>
            <a:ahLst/>
            <a:cxnLst/>
            <a:rect l="0" t="0" r="0" b="0"/>
            <a:pathLst>
              <a:path w="2118" h="1">
                <a:moveTo>
                  <a:pt x="0" y="0"/>
                </a:moveTo>
                <a:lnTo>
                  <a:pt x="2117" y="0"/>
                </a:lnTo>
                <a:close/>
              </a:path>
            </a:pathLst>
          </a:custGeom>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7122318" y="743396"/>
            <a:ext cx="2118" cy="1"/>
          </a:xfrm>
          <a:custGeom>
            <a:avLst/>
            <a:gdLst/>
            <a:ahLst/>
            <a:cxnLst/>
            <a:rect l="0" t="0" r="0" b="0"/>
            <a:pathLst>
              <a:path w="2118" h="1">
                <a:moveTo>
                  <a:pt x="0" y="0"/>
                </a:moveTo>
                <a:lnTo>
                  <a:pt x="2117" y="0"/>
                </a:lnTo>
                <a:close/>
              </a:path>
            </a:pathLst>
          </a:custGeom>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blinds(horizontal)">
                                      <p:cBhvr>
                                        <p:cTn id="7" dur="500"/>
                                        <p:tgtEl>
                                          <p:spTgt spid="7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71">
                                            <p:txEl>
                                              <p:pRg st="3" end="3"/>
                                            </p:txEl>
                                          </p:spTgt>
                                        </p:tgtEl>
                                        <p:attrNameLst>
                                          <p:attrName>style.visibility</p:attrName>
                                        </p:attrNameLst>
                                      </p:cBhvr>
                                      <p:to>
                                        <p:strVal val="visible"/>
                                      </p:to>
                                    </p:set>
                                    <p:animEffect transition="in" filter="blinds(horizontal)">
                                      <p:cBhvr>
                                        <p:cTn id="12" dur="500"/>
                                        <p:tgtEl>
                                          <p:spTgt spid="717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animEffect transition="in" filter="blinds(horizontal)">
                                      <p:cBhvr>
                                        <p:cTn id="17"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type of Observation is it?</a:t>
            </a:r>
            <a:endParaRPr lang="en-US" dirty="0"/>
          </a:p>
        </p:txBody>
      </p:sp>
      <p:sp>
        <p:nvSpPr>
          <p:cNvPr id="3" name="Content Placeholder 2"/>
          <p:cNvSpPr>
            <a:spLocks noGrp="1"/>
          </p:cNvSpPr>
          <p:nvPr>
            <p:ph idx="1"/>
          </p:nvPr>
        </p:nvSpPr>
        <p:spPr/>
        <p:txBody>
          <a:bodyPr/>
          <a:lstStyle/>
          <a:p>
            <a:pPr marL="292100" lvl="1" indent="-292100">
              <a:spcBef>
                <a:spcPct val="0"/>
              </a:spcBef>
              <a:buClr>
                <a:schemeClr val="accent1"/>
              </a:buClr>
              <a:buSzPct val="70000"/>
              <a:buFont typeface="Wingdings 2" pitchFamily="18" charset="2"/>
              <a:buChar char=""/>
            </a:pPr>
            <a:r>
              <a:rPr lang="en-US" sz="3200" dirty="0" smtClean="0"/>
              <a:t>There are 33 students in this room.</a:t>
            </a:r>
          </a:p>
          <a:p>
            <a:pPr lvl="1"/>
            <a:r>
              <a:rPr lang="en-US" sz="2800" dirty="0" smtClean="0">
                <a:solidFill>
                  <a:schemeClr val="accent1">
                    <a:lumMod val="75000"/>
                  </a:schemeClr>
                </a:solidFill>
              </a:rPr>
              <a:t>Quantitative-observations made using #’s</a:t>
            </a:r>
          </a:p>
          <a:p>
            <a:pPr lvl="1"/>
            <a:endParaRPr lang="en-US" sz="3200" dirty="0" smtClean="0"/>
          </a:p>
          <a:p>
            <a:pPr lvl="1">
              <a:buNone/>
            </a:pPr>
            <a:endParaRPr lang="en-US" sz="3200" dirty="0" smtClean="0"/>
          </a:p>
          <a:p>
            <a:pPr marL="292100" lvl="1" indent="-292100">
              <a:spcBef>
                <a:spcPct val="0"/>
              </a:spcBef>
              <a:buClr>
                <a:schemeClr val="accent1"/>
              </a:buClr>
              <a:buSzPct val="70000"/>
              <a:buFont typeface="Wingdings 2" pitchFamily="18" charset="2"/>
              <a:buChar char=""/>
            </a:pPr>
            <a:r>
              <a:rPr lang="en-US" sz="3200" dirty="0" smtClean="0"/>
              <a:t>The students in this classroom look very well groomed.</a:t>
            </a:r>
          </a:p>
          <a:p>
            <a:pPr lvl="1"/>
            <a:r>
              <a:rPr lang="en-US" sz="3200" dirty="0" smtClean="0">
                <a:solidFill>
                  <a:schemeClr val="accent1">
                    <a:lumMod val="75000"/>
                  </a:schemeClr>
                </a:solidFill>
              </a:rPr>
              <a:t>Qualitative-any other observations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dn.content.compendiumblog.com/uploads/user/b8bbc9ab-67b1-4a8e-ac5c-5811daa967bd/1bfbf295-292e-4b39-a40d-a3fed11a5f1e/Image/893e3ccf78257c49204b2017b864348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43350">
            <a:off x="6975962" y="4167158"/>
            <a:ext cx="1686381" cy="20671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US" dirty="0" smtClean="0"/>
              <a:t>Get ready to say Ah Man, AGAIN!!!!</a:t>
            </a:r>
            <a:endParaRPr lang="en-US" dirty="0"/>
          </a:p>
        </p:txBody>
      </p:sp>
      <p:sp>
        <p:nvSpPr>
          <p:cNvPr id="3" name="Content Placeholder 2"/>
          <p:cNvSpPr>
            <a:spLocks noGrp="1"/>
          </p:cNvSpPr>
          <p:nvPr>
            <p:ph idx="1"/>
          </p:nvPr>
        </p:nvSpPr>
        <p:spPr>
          <a:xfrm>
            <a:off x="457200" y="1646238"/>
            <a:ext cx="7391400" cy="4525962"/>
          </a:xfrm>
        </p:spPr>
        <p:txBody>
          <a:bodyPr/>
          <a:lstStyle/>
          <a:p>
            <a:r>
              <a:rPr lang="en-US" dirty="0" err="1" smtClean="0"/>
              <a:t>PreAssessment</a:t>
            </a:r>
            <a:r>
              <a:rPr lang="en-US" dirty="0" smtClean="0"/>
              <a:t> Time</a:t>
            </a:r>
          </a:p>
          <a:p>
            <a:pPr lvl="1"/>
            <a:r>
              <a:rPr lang="en-US" sz="2800" dirty="0" smtClean="0"/>
              <a:t>You will quietly and individually do a preassessment regarding topics we will be covering in the next couple of weeks.  </a:t>
            </a:r>
          </a:p>
          <a:p>
            <a:pPr lvl="1"/>
            <a:r>
              <a:rPr lang="en-US" sz="2800" dirty="0" smtClean="0"/>
              <a:t>We will grade it after everyone is finished.</a:t>
            </a:r>
          </a:p>
          <a:p>
            <a:pPr lvl="1"/>
            <a:r>
              <a:rPr lang="en-US" sz="2800" dirty="0" smtClean="0"/>
              <a:t>If you don’t know an answer it is OK to leave it blank on a preassessment, but I prefer you TRY.</a:t>
            </a:r>
            <a:endParaRPr lang="en-US" sz="2800" dirty="0"/>
          </a:p>
        </p:txBody>
      </p:sp>
    </p:spTree>
    <p:extLst>
      <p:ext uri="{BB962C8B-B14F-4D97-AF65-F5344CB8AC3E}">
        <p14:creationId xmlns:p14="http://schemas.microsoft.com/office/powerpoint/2010/main" val="364312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t1.gstatic.com/images?q=tbn:ANd9GcSb9tocYadHPXt9u5Fj0ojdtN8MpiZ0WnEOQdB6p2lFPK9pJAuu:farm8.staticflickr.com/7141/6442510075_cbe17c8faf_o.jpg"/>
          <p:cNvPicPr>
            <a:picLocks noChangeAspect="1" noChangeArrowheads="1"/>
          </p:cNvPicPr>
          <p:nvPr/>
        </p:nvPicPr>
        <p:blipFill>
          <a:blip r:embed="rId2" cstate="print"/>
          <a:srcRect/>
          <a:stretch>
            <a:fillRect/>
          </a:stretch>
        </p:blipFill>
        <p:spPr bwMode="auto">
          <a:xfrm>
            <a:off x="762000" y="762000"/>
            <a:ext cx="7424557" cy="4953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remember</a:t>
            </a:r>
            <a:endParaRPr lang="en-US" dirty="0"/>
          </a:p>
        </p:txBody>
      </p:sp>
      <p:sp>
        <p:nvSpPr>
          <p:cNvPr id="3" name="Content Placeholder 2"/>
          <p:cNvSpPr>
            <a:spLocks noGrp="1"/>
          </p:cNvSpPr>
          <p:nvPr>
            <p:ph idx="1"/>
          </p:nvPr>
        </p:nvSpPr>
        <p:spPr/>
        <p:txBody>
          <a:bodyPr/>
          <a:lstStyle/>
          <a:p>
            <a:r>
              <a:rPr lang="en-US" dirty="0" smtClean="0"/>
              <a:t>When making Observations…Leave your bias behind</a:t>
            </a:r>
          </a:p>
          <a:p>
            <a:endParaRPr lang="en-US" dirty="0" smtClean="0"/>
          </a:p>
          <a:p>
            <a:r>
              <a:rPr lang="en-US" dirty="0" smtClean="0"/>
              <a:t>We all know what happens when you ASSUME….</a:t>
            </a:r>
          </a:p>
          <a:p>
            <a:endParaRPr lang="en-US" dirty="0" smtClean="0"/>
          </a:p>
          <a:p>
            <a:r>
              <a:rPr lang="en-US" dirty="0" smtClean="0"/>
              <a:t>Assumptions come later when INFERING.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don’t forget…</a:t>
            </a:r>
            <a:endParaRPr lang="en-US" dirty="0"/>
          </a:p>
        </p:txBody>
      </p:sp>
      <p:sp>
        <p:nvSpPr>
          <p:cNvPr id="3" name="Content Placeholder 2"/>
          <p:cNvSpPr>
            <a:spLocks noGrp="1"/>
          </p:cNvSpPr>
          <p:nvPr>
            <p:ph idx="1"/>
          </p:nvPr>
        </p:nvSpPr>
        <p:spPr/>
        <p:txBody>
          <a:bodyPr/>
          <a:lstStyle/>
          <a:p>
            <a:r>
              <a:rPr lang="en-US" sz="3600" dirty="0" smtClean="0"/>
              <a:t>ALWAYS RECORD your observations.</a:t>
            </a:r>
          </a:p>
          <a:p>
            <a:endParaRPr lang="en-US" sz="3600" dirty="0" smtClean="0"/>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a:t>
            </a:r>
            <a:endParaRPr lang="en-US" dirty="0"/>
          </a:p>
        </p:txBody>
      </p:sp>
      <p:sp>
        <p:nvSpPr>
          <p:cNvPr id="3" name="Content Placeholder 2"/>
          <p:cNvSpPr>
            <a:spLocks noGrp="1"/>
          </p:cNvSpPr>
          <p:nvPr>
            <p:ph idx="1"/>
          </p:nvPr>
        </p:nvSpPr>
        <p:spPr/>
        <p:txBody>
          <a:bodyPr/>
          <a:lstStyle/>
          <a:p>
            <a:r>
              <a:rPr lang="en-US" dirty="0" smtClean="0"/>
              <a:t>And you may have to do it again….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14339" name="Content Placeholder 2"/>
          <p:cNvSpPr>
            <a:spLocks noGrp="1"/>
          </p:cNvSpPr>
          <p:nvPr>
            <p:ph idx="1"/>
          </p:nvPr>
        </p:nvSpPr>
        <p:spPr/>
        <p:txBody>
          <a:bodyPr/>
          <a:lstStyle/>
          <a:p>
            <a:endParaRPr lang="en-US" smtClean="0"/>
          </a:p>
        </p:txBody>
      </p:sp>
      <p:pic>
        <p:nvPicPr>
          <p:cNvPr id="4" name="Picture 5" descr="http://www.management-advantage.com/media/Observation.jpg"/>
          <p:cNvPicPr>
            <a:picLocks noChangeAspect="1" noChangeArrowheads="1"/>
          </p:cNvPicPr>
          <p:nvPr/>
        </p:nvPicPr>
        <p:blipFill>
          <a:blip r:embed="rId2" cstate="print"/>
          <a:srcRect/>
          <a:stretch>
            <a:fillRect/>
          </a:stretch>
        </p:blipFill>
        <p:spPr bwMode="auto">
          <a:xfrm>
            <a:off x="2209800" y="152400"/>
            <a:ext cx="4391025" cy="657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15363" name="Content Placeholder 2"/>
          <p:cNvSpPr>
            <a:spLocks noGrp="1"/>
          </p:cNvSpPr>
          <p:nvPr>
            <p:ph idx="1"/>
          </p:nvPr>
        </p:nvSpPr>
        <p:spPr/>
        <p:txBody>
          <a:bodyPr/>
          <a:lstStyle/>
          <a:p>
            <a:pPr algn="ctr"/>
            <a:r>
              <a:rPr lang="en-US" sz="6600" smtClean="0"/>
              <a:t>Let’s Practice Observations and Inferences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descr="http://www.picturesof.net/_images_300/Cartoon_Family_Going_To_the_Beach_Royalty_Free_Clipart_Picture_090529-180298-727042.jpg"/>
          <p:cNvPicPr>
            <a:picLocks noChangeAspect="1" noChangeArrowheads="1"/>
          </p:cNvPicPr>
          <p:nvPr/>
        </p:nvPicPr>
        <p:blipFill>
          <a:blip r:embed="rId2" cstate="print"/>
          <a:srcRect/>
          <a:stretch>
            <a:fillRect/>
          </a:stretch>
        </p:blipFill>
        <p:spPr bwMode="auto">
          <a:xfrm>
            <a:off x="1371600" y="0"/>
            <a:ext cx="5969000" cy="651163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4000"/>
            <a:ext cx="8458200" cy="1143000"/>
          </a:xfrm>
        </p:spPr>
        <p:txBody>
          <a:bodyPr>
            <a:noAutofit/>
          </a:bodyPr>
          <a:lstStyle/>
          <a:p>
            <a:pPr algn="ctr"/>
            <a:r>
              <a:rPr lang="en-US" sz="4000" dirty="0" smtClean="0"/>
              <a:t>Make OBSERVATIONS…what do you INFER from your observations?</a:t>
            </a:r>
            <a:endParaRPr lang="en-US" sz="4000" dirty="0"/>
          </a:p>
        </p:txBody>
      </p:sp>
      <p:sp>
        <p:nvSpPr>
          <p:cNvPr id="3" name="Content Placeholder 2"/>
          <p:cNvSpPr>
            <a:spLocks noGrp="1"/>
          </p:cNvSpPr>
          <p:nvPr>
            <p:ph idx="1"/>
          </p:nvPr>
        </p:nvSpPr>
        <p:spPr/>
        <p:txBody>
          <a:bodyPr/>
          <a:lstStyle/>
          <a:p>
            <a:endParaRPr lang="en-US"/>
          </a:p>
        </p:txBody>
      </p:sp>
      <p:pic>
        <p:nvPicPr>
          <p:cNvPr id="4" name="Picture 2" descr="http://gothamist.com/attachments/nyc_arts_john/112907BushMugShot.jpg"/>
          <p:cNvPicPr>
            <a:picLocks noChangeAspect="1" noChangeArrowheads="1"/>
          </p:cNvPicPr>
          <p:nvPr/>
        </p:nvPicPr>
        <p:blipFill>
          <a:blip r:embed="rId2" cstate="print"/>
          <a:srcRect/>
          <a:stretch>
            <a:fillRect/>
          </a:stretch>
        </p:blipFill>
        <p:spPr bwMode="auto">
          <a:xfrm>
            <a:off x="235227" y="1524000"/>
            <a:ext cx="8667750" cy="51181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Autofit/>
          </a:bodyPr>
          <a:lstStyle/>
          <a:p>
            <a:r>
              <a:rPr lang="en-US" sz="3600" b="1" dirty="0"/>
              <a:t>Did you know we throw away 200 billion plastic bottles every year?</a:t>
            </a:r>
            <a:br>
              <a:rPr lang="en-US" sz="3600" b="1" dirty="0"/>
            </a:br>
            <a:endParaRPr lang="en-US" sz="3600" dirty="0"/>
          </a:p>
        </p:txBody>
      </p:sp>
      <p:sp>
        <p:nvSpPr>
          <p:cNvPr id="3" name="Content Placeholder 2"/>
          <p:cNvSpPr>
            <a:spLocks noGrp="1"/>
          </p:cNvSpPr>
          <p:nvPr>
            <p:ph idx="1"/>
          </p:nvPr>
        </p:nvSpPr>
        <p:spPr/>
        <p:txBody>
          <a:bodyPr/>
          <a:lstStyle/>
          <a:p>
            <a:endParaRPr lang="en-US" dirty="0"/>
          </a:p>
        </p:txBody>
      </p:sp>
      <p:pic>
        <p:nvPicPr>
          <p:cNvPr id="8194" name="Picture 2" descr="Did%20you%20know%20we%20throw%20away%20200%20billion%20plastic%20bottles%20every%20year%3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40790"/>
            <a:ext cx="7412014" cy="4760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3320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90600"/>
            <a:ext cx="8686800" cy="2057400"/>
          </a:xfrm>
        </p:spPr>
        <p:txBody>
          <a:bodyPr>
            <a:noAutofit/>
          </a:bodyPr>
          <a:lstStyle/>
          <a:p>
            <a:r>
              <a:rPr lang="en-US" sz="3600" b="1" dirty="0"/>
              <a:t>The worst part is, they don’t degrade like other trash. Nearly every piece of plastic ever made still exists somewhere.</a:t>
            </a:r>
            <a:br>
              <a:rPr lang="en-US" sz="3600" b="1" dirty="0"/>
            </a:br>
            <a:endParaRPr lang="en-US" sz="3600" dirty="0"/>
          </a:p>
        </p:txBody>
      </p:sp>
      <p:sp>
        <p:nvSpPr>
          <p:cNvPr id="3" name="Content Placeholder 2"/>
          <p:cNvSpPr>
            <a:spLocks noGrp="1"/>
          </p:cNvSpPr>
          <p:nvPr>
            <p:ph idx="1"/>
          </p:nvPr>
        </p:nvSpPr>
        <p:spPr/>
        <p:txBody>
          <a:bodyPr/>
          <a:lstStyle/>
          <a:p>
            <a:endParaRPr lang="en-US"/>
          </a:p>
        </p:txBody>
      </p:sp>
      <p:pic>
        <p:nvPicPr>
          <p:cNvPr id="9218" name="Picture 2" descr="The%20worst%20part%20is%2C%20they%20don%u2019t%20degrade%20like%20other%20trash.%20Nearly%20every%20piece%20of%20plastic%20ever%20made%20still%20exists%20somew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91509"/>
            <a:ext cx="6096245" cy="4059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653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270000"/>
          </a:xfrm>
        </p:spPr>
        <p:txBody>
          <a:bodyPr>
            <a:normAutofit fontScale="90000"/>
          </a:bodyPr>
          <a:lstStyle/>
          <a:p>
            <a:r>
              <a:rPr lang="en-US" dirty="0" smtClean="0"/>
              <a:t>Video Time---You need a piece of scrap paper</a:t>
            </a:r>
            <a:endParaRPr lang="en-US" dirty="0"/>
          </a:p>
        </p:txBody>
      </p:sp>
      <p:sp>
        <p:nvSpPr>
          <p:cNvPr id="3" name="Content Placeholder 2"/>
          <p:cNvSpPr>
            <a:spLocks noGrp="1"/>
          </p:cNvSpPr>
          <p:nvPr>
            <p:ph idx="1"/>
          </p:nvPr>
        </p:nvSpPr>
        <p:spPr>
          <a:xfrm>
            <a:off x="533400" y="1524000"/>
            <a:ext cx="8229600" cy="4419600"/>
          </a:xfrm>
        </p:spPr>
        <p:txBody>
          <a:bodyPr/>
          <a:lstStyle/>
          <a:p>
            <a:pPr algn="ctr"/>
            <a:r>
              <a:rPr lang="en-US" sz="8000" dirty="0" smtClean="0">
                <a:latin typeface="Berlin Sans FB Demi" panose="020E0802020502020306" pitchFamily="34" charset="0"/>
                <a:hlinkClick r:id="rId2"/>
              </a:rPr>
              <a:t>Solar FREAKIN' Roadways</a:t>
            </a:r>
            <a:endParaRPr lang="en-US" sz="8000" dirty="0">
              <a:latin typeface="Berlin Sans FB Demi" panose="020E0802020502020306" pitchFamily="34" charset="0"/>
            </a:endParaRPr>
          </a:p>
        </p:txBody>
      </p:sp>
      <p:pic>
        <p:nvPicPr>
          <p:cNvPr id="1026" name="Picture 2" descr="http://lintvkxan.files.wordpress.com/2014/05/solar-roadways.jpg?w=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114800"/>
            <a:ext cx="4419600" cy="2430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34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additive="base">
                                        <p:cTn id="10" dur="500" fill="hold"/>
                                        <p:tgtEl>
                                          <p:spTgt spid="1026"/>
                                        </p:tgtEl>
                                        <p:attrNameLst>
                                          <p:attrName>ppt_x</p:attrName>
                                        </p:attrNameLst>
                                      </p:cBhvr>
                                      <p:tavLst>
                                        <p:tav tm="0">
                                          <p:val>
                                            <p:strVal val="#ppt_x"/>
                                          </p:val>
                                        </p:tav>
                                        <p:tav tm="100000">
                                          <p:val>
                                            <p:strVal val="#ppt_x"/>
                                          </p:val>
                                        </p:tav>
                                      </p:tavLst>
                                    </p:anim>
                                    <p:anim calcmode="lin" valueType="num">
                                      <p:cBhvr additive="base">
                                        <p:cTn id="1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Autofit/>
          </a:bodyPr>
          <a:lstStyle/>
          <a:p>
            <a:r>
              <a:rPr lang="en-US" sz="3600" b="1" dirty="0"/>
              <a:t>What if we stopped throwing plastic bottles away, and started using them to solve problems instead?</a:t>
            </a:r>
            <a:br>
              <a:rPr lang="en-US" sz="3600" b="1" dirty="0"/>
            </a:br>
            <a:endParaRPr lang="en-US" sz="3600" dirty="0"/>
          </a:p>
        </p:txBody>
      </p:sp>
      <p:sp>
        <p:nvSpPr>
          <p:cNvPr id="3" name="Content Placeholder 2"/>
          <p:cNvSpPr>
            <a:spLocks noGrp="1"/>
          </p:cNvSpPr>
          <p:nvPr>
            <p:ph idx="1"/>
          </p:nvPr>
        </p:nvSpPr>
        <p:spPr/>
        <p:txBody>
          <a:bodyPr/>
          <a:lstStyle/>
          <a:p>
            <a:endParaRPr lang="en-US"/>
          </a:p>
        </p:txBody>
      </p:sp>
      <p:pic>
        <p:nvPicPr>
          <p:cNvPr id="10242" name="Picture 2" descr="What%20if%20we%20stopped%20throwing%20plastic%20bottles%20away%2C%20and%20started%20using%20them%20to%20solve%20problems%20instead%3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10069"/>
            <a:ext cx="6698961" cy="4454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7716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6850"/>
            <a:ext cx="8229600" cy="1143000"/>
          </a:xfrm>
        </p:spPr>
        <p:txBody>
          <a:bodyPr>
            <a:noAutofit/>
          </a:bodyPr>
          <a:lstStyle/>
          <a:p>
            <a:r>
              <a:rPr lang="en-US" sz="3200" b="1" dirty="0"/>
              <a:t>In the Philippines, thousands of people live in shanty towns where houses are built so close to each other, they have no windows or natural light.</a:t>
            </a:r>
            <a:br>
              <a:rPr lang="en-US" sz="3200" b="1" dirty="0"/>
            </a:br>
            <a:endParaRPr lang="en-US" sz="3200" dirty="0"/>
          </a:p>
        </p:txBody>
      </p:sp>
      <p:sp>
        <p:nvSpPr>
          <p:cNvPr id="3" name="Content Placeholder 2"/>
          <p:cNvSpPr>
            <a:spLocks noGrp="1"/>
          </p:cNvSpPr>
          <p:nvPr>
            <p:ph idx="1"/>
          </p:nvPr>
        </p:nvSpPr>
        <p:spPr>
          <a:xfrm>
            <a:off x="457200" y="1905000"/>
            <a:ext cx="8229600" cy="4525962"/>
          </a:xfrm>
        </p:spPr>
        <p:txBody>
          <a:bodyPr/>
          <a:lstStyle/>
          <a:p>
            <a:endParaRPr lang="en-US"/>
          </a:p>
        </p:txBody>
      </p:sp>
      <p:pic>
        <p:nvPicPr>
          <p:cNvPr id="11266" name="Picture 2" descr="In%20the%20Philippines%2C%20thousands%20of%20people%20live%20in%20shanty%20towns%20where%20houses%20are%20built%20so%20close%20to%20each%20other%2C%20they%20have%20no%20windows%20or%20natural%20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836" y="21336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541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229600" cy="1143000"/>
          </a:xfrm>
        </p:spPr>
        <p:txBody>
          <a:bodyPr>
            <a:noAutofit/>
          </a:bodyPr>
          <a:lstStyle/>
          <a:p>
            <a:r>
              <a:rPr lang="en-US" sz="3600" b="1" dirty="0" smtClean="0"/>
              <a:t>Without </a:t>
            </a:r>
            <a:r>
              <a:rPr lang="en-US" sz="3600" b="1" dirty="0"/>
              <a:t>electricity, or access to the sun, families must work, do chores, and eat in near darkness.</a:t>
            </a:r>
            <a:br>
              <a:rPr lang="en-US" sz="3600" b="1" dirty="0"/>
            </a:br>
            <a:endParaRPr lang="en-US" sz="3600" dirty="0"/>
          </a:p>
        </p:txBody>
      </p:sp>
      <p:sp>
        <p:nvSpPr>
          <p:cNvPr id="3" name="Content Placeholder 2"/>
          <p:cNvSpPr>
            <a:spLocks noGrp="1"/>
          </p:cNvSpPr>
          <p:nvPr>
            <p:ph idx="1"/>
          </p:nvPr>
        </p:nvSpPr>
        <p:spPr/>
        <p:txBody>
          <a:bodyPr/>
          <a:lstStyle/>
          <a:p>
            <a:endParaRPr lang="en-US" dirty="0"/>
          </a:p>
        </p:txBody>
      </p:sp>
      <p:pic>
        <p:nvPicPr>
          <p:cNvPr id="12290" name="Picture 2" descr="Without%20electricity%2C%20or%20access%20to%20the%20sun%2C%20families%20must%20work%2C%20do%20chores%2C%20and%20eat%20in%20near%20dark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05000"/>
            <a:ext cx="6090227" cy="467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4865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1143000"/>
          </a:xfrm>
        </p:spPr>
        <p:txBody>
          <a:bodyPr>
            <a:noAutofit/>
          </a:bodyPr>
          <a:lstStyle/>
          <a:p>
            <a:pPr algn="ctr"/>
            <a:r>
              <a:rPr lang="en-US" sz="3200" b="1" dirty="0"/>
              <a:t>Alfred Moser and a group of MIT students realized that with just a little tweaking, plastic bottles could bring light to struggling Filipinos.</a:t>
            </a:r>
            <a:br>
              <a:rPr lang="en-US" sz="3200" b="1" dirty="0"/>
            </a:br>
            <a:endParaRPr lang="en-US" sz="3200" dirty="0"/>
          </a:p>
        </p:txBody>
      </p:sp>
      <p:sp>
        <p:nvSpPr>
          <p:cNvPr id="3" name="Content Placeholder 2"/>
          <p:cNvSpPr>
            <a:spLocks noGrp="1"/>
          </p:cNvSpPr>
          <p:nvPr>
            <p:ph idx="1"/>
          </p:nvPr>
        </p:nvSpPr>
        <p:spPr/>
        <p:txBody>
          <a:bodyPr/>
          <a:lstStyle/>
          <a:p>
            <a:endParaRPr lang="en-US"/>
          </a:p>
        </p:txBody>
      </p:sp>
      <p:pic>
        <p:nvPicPr>
          <p:cNvPr id="13314" name="Picture 2" descr="Alfred%20Moser%20and%20a%20group%20of%20MIT%20students%20realized%20that%20with%20just%20a%20little%20tweaking%2C%20plastic%20bottles%20could%20bring%20light%20to%20struggling%20Filipin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77165"/>
            <a:ext cx="5962650" cy="4467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3340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p:spPr>
        <p:txBody>
          <a:bodyPr>
            <a:noAutofit/>
          </a:bodyPr>
          <a:lstStyle/>
          <a:p>
            <a:pPr algn="ctr"/>
            <a:r>
              <a:rPr lang="en-US" sz="2800" b="1" dirty="0"/>
              <a:t>Each bottle is filled with water and a bleach tablet is added. When installed through a hole in the roof, the </a:t>
            </a:r>
            <a:r>
              <a:rPr lang="en-US" sz="2800" b="1" dirty="0" err="1"/>
              <a:t>bleachy</a:t>
            </a:r>
            <a:r>
              <a:rPr lang="en-US" sz="2800" b="1" dirty="0"/>
              <a:t> water refracts and spreads the sunlight, which illuminates the room beneath just like a light bulb would.</a:t>
            </a:r>
            <a:br>
              <a:rPr lang="en-US" sz="2800" b="1" dirty="0"/>
            </a:br>
            <a:endParaRPr lang="en-US" sz="2800" dirty="0"/>
          </a:p>
        </p:txBody>
      </p:sp>
      <p:sp>
        <p:nvSpPr>
          <p:cNvPr id="3" name="Content Placeholder 2"/>
          <p:cNvSpPr>
            <a:spLocks noGrp="1"/>
          </p:cNvSpPr>
          <p:nvPr>
            <p:ph idx="1"/>
          </p:nvPr>
        </p:nvSpPr>
        <p:spPr>
          <a:xfrm>
            <a:off x="381000" y="1905000"/>
            <a:ext cx="8229600" cy="4525962"/>
          </a:xfrm>
        </p:spPr>
        <p:txBody>
          <a:bodyPr/>
          <a:lstStyle/>
          <a:p>
            <a:endParaRPr lang="en-US"/>
          </a:p>
        </p:txBody>
      </p:sp>
      <p:pic>
        <p:nvPicPr>
          <p:cNvPr id="14338" name="Picture 2" descr="Each%20bottle%20is%20filled%20with%20water%20and%20a%20bleach%20tablet%20is%20added.%20When%20installed%20through%20a%20hole%20in%20the%20roof%2C%20the%20bleachy%20water%20refracts%20and%20spreads%20the%20sunlight%2C%20which%20illuminates%20the%20room%20beneath%20just%20like%20a%20light%20bulb%20wou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590800"/>
            <a:ext cx="6765925" cy="450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4937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9125239" cy="1143000"/>
          </a:xfrm>
        </p:spPr>
        <p:txBody>
          <a:bodyPr>
            <a:noAutofit/>
          </a:bodyPr>
          <a:lstStyle/>
          <a:p>
            <a:r>
              <a:rPr lang="en-US" sz="3600" b="1" dirty="0"/>
              <a:t>This discovery marked the beginning of the Liter of Light movement.</a:t>
            </a:r>
            <a:br>
              <a:rPr lang="en-US" sz="3600" b="1" dirty="0"/>
            </a:br>
            <a:endParaRPr lang="en-US" sz="3600" dirty="0"/>
          </a:p>
        </p:txBody>
      </p:sp>
      <p:sp>
        <p:nvSpPr>
          <p:cNvPr id="3" name="Content Placeholder 2"/>
          <p:cNvSpPr>
            <a:spLocks noGrp="1"/>
          </p:cNvSpPr>
          <p:nvPr>
            <p:ph idx="1"/>
          </p:nvPr>
        </p:nvSpPr>
        <p:spPr/>
        <p:txBody>
          <a:bodyPr/>
          <a:lstStyle/>
          <a:p>
            <a:endParaRPr lang="en-US"/>
          </a:p>
        </p:txBody>
      </p:sp>
      <p:pic>
        <p:nvPicPr>
          <p:cNvPr id="15362" name="Picture 2" descr="This%20discovery%20marked%20the%20beginning%20of%20the%20Liter%20of%20Light%20mov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09800"/>
            <a:ext cx="6765925" cy="450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5612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295400"/>
            <a:ext cx="8229600" cy="1143000"/>
          </a:xfrm>
        </p:spPr>
        <p:txBody>
          <a:bodyPr>
            <a:noAutofit/>
          </a:bodyPr>
          <a:lstStyle/>
          <a:p>
            <a:r>
              <a:rPr lang="en-US" sz="3200" b="1" dirty="0"/>
              <a:t>So far, these plastic bottle lights have brightened 28,000 homes and the lives of 70,000 people in Metro Manila alone.</a:t>
            </a:r>
            <a:br>
              <a:rPr lang="en-US" sz="3200" b="1" dirty="0"/>
            </a:br>
            <a:endParaRPr lang="en-US" sz="3200" dirty="0"/>
          </a:p>
        </p:txBody>
      </p:sp>
      <p:sp>
        <p:nvSpPr>
          <p:cNvPr id="3" name="Content Placeholder 2"/>
          <p:cNvSpPr>
            <a:spLocks noGrp="1"/>
          </p:cNvSpPr>
          <p:nvPr>
            <p:ph idx="1"/>
          </p:nvPr>
        </p:nvSpPr>
        <p:spPr/>
        <p:txBody>
          <a:bodyPr/>
          <a:lstStyle/>
          <a:p>
            <a:endParaRPr lang="en-US"/>
          </a:p>
        </p:txBody>
      </p:sp>
      <p:pic>
        <p:nvPicPr>
          <p:cNvPr id="16386" name="Picture 2" descr="So%20far%2C%20these%20plastic%20bottle%20lights%20have%20brightened%2028%2C000%20homes%20and%20the%20lives%20of%2070%2C000%20people%20in%20Metro%20Manila%20al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590800"/>
            <a:ext cx="6800850"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9590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57300"/>
            <a:ext cx="8229600" cy="1143000"/>
          </a:xfrm>
        </p:spPr>
        <p:txBody>
          <a:bodyPr>
            <a:noAutofit/>
          </a:bodyPr>
          <a:lstStyle/>
          <a:p>
            <a:r>
              <a:rPr lang="en-US" sz="3600" b="1" dirty="0"/>
              <a:t>Other people, in India, Indonesia, and even Switzerland, have started using the solar light bulbs as well.</a:t>
            </a:r>
            <a:br>
              <a:rPr lang="en-US" sz="3600" b="1" dirty="0"/>
            </a:br>
            <a:endParaRPr lang="en-US" sz="3600" dirty="0"/>
          </a:p>
        </p:txBody>
      </p:sp>
      <p:sp>
        <p:nvSpPr>
          <p:cNvPr id="3" name="Content Placeholder 2"/>
          <p:cNvSpPr>
            <a:spLocks noGrp="1"/>
          </p:cNvSpPr>
          <p:nvPr>
            <p:ph idx="1"/>
          </p:nvPr>
        </p:nvSpPr>
        <p:spPr/>
        <p:txBody>
          <a:bodyPr/>
          <a:lstStyle/>
          <a:p>
            <a:endParaRPr lang="en-US" dirty="0"/>
          </a:p>
        </p:txBody>
      </p:sp>
      <p:pic>
        <p:nvPicPr>
          <p:cNvPr id="17410" name="Picture 2" descr="Other%20people%2C%20in%20India%2C%20Indonesia%2C%20and%20even%20Switzerland%2C%20have%20started%20using%20the%20solar%20light%20bulbs%20as%20w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93962"/>
            <a:ext cx="7095836" cy="4621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4335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1600200"/>
            <a:ext cx="8229600" cy="1143000"/>
          </a:xfrm>
        </p:spPr>
        <p:txBody>
          <a:bodyPr>
            <a:noAutofit/>
          </a:bodyPr>
          <a:lstStyle/>
          <a:p>
            <a:r>
              <a:rPr lang="en-US" sz="4000" b="1" dirty="0"/>
              <a:t>The goal is to install one million of these solar light bulbs around the world by 2015.</a:t>
            </a:r>
            <a:br>
              <a:rPr lang="en-US" sz="4000" b="1" dirty="0"/>
            </a:br>
            <a:endParaRPr lang="en-US" sz="4000" dirty="0"/>
          </a:p>
        </p:txBody>
      </p:sp>
      <p:sp>
        <p:nvSpPr>
          <p:cNvPr id="3" name="Content Placeholder 2"/>
          <p:cNvSpPr>
            <a:spLocks noGrp="1"/>
          </p:cNvSpPr>
          <p:nvPr>
            <p:ph idx="1"/>
          </p:nvPr>
        </p:nvSpPr>
        <p:spPr/>
        <p:txBody>
          <a:bodyPr/>
          <a:lstStyle/>
          <a:p>
            <a:endParaRPr lang="en-US"/>
          </a:p>
        </p:txBody>
      </p:sp>
      <p:pic>
        <p:nvPicPr>
          <p:cNvPr id="18434" name="Picture 2" descr="The%20goal%20is%20to%20install%20one%20million%20of%20these%20solar%20light%20bulbs%20around%20the%20world%20by%202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0"/>
            <a:ext cx="7536327" cy="424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0008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pPr algn="ctr"/>
            <a:r>
              <a:rPr lang="en-US" sz="4400" dirty="0">
                <a:solidFill>
                  <a:srgbClr val="C00000"/>
                </a:solidFill>
              </a:rPr>
              <a:t>Let’s revisit our outside observations from </a:t>
            </a:r>
            <a:r>
              <a:rPr lang="en-US" sz="4400" dirty="0" smtClean="0">
                <a:solidFill>
                  <a:srgbClr val="C00000"/>
                </a:solidFill>
              </a:rPr>
              <a:t>Last Class</a:t>
            </a:r>
            <a:endParaRPr lang="en-US" sz="4400" dirty="0">
              <a:solidFill>
                <a:srgbClr val="C00000"/>
              </a:solidFill>
            </a:endParaRPr>
          </a:p>
        </p:txBody>
      </p:sp>
    </p:spTree>
    <p:extLst>
      <p:ext uri="{BB962C8B-B14F-4D97-AF65-F5344CB8AC3E}">
        <p14:creationId xmlns:p14="http://schemas.microsoft.com/office/powerpoint/2010/main" val="3639091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it….?</a:t>
            </a:r>
            <a:endParaRPr lang="en-US" dirty="0"/>
          </a:p>
        </p:txBody>
      </p:sp>
      <p:sp>
        <p:nvSpPr>
          <p:cNvPr id="3" name="Content Placeholder 2"/>
          <p:cNvSpPr>
            <a:spLocks noGrp="1"/>
          </p:cNvSpPr>
          <p:nvPr>
            <p:ph idx="1"/>
          </p:nvPr>
        </p:nvSpPr>
        <p:spPr/>
        <p:style>
          <a:lnRef idx="1">
            <a:schemeClr val="accent3"/>
          </a:lnRef>
          <a:fillRef idx="3">
            <a:schemeClr val="accent3"/>
          </a:fillRef>
          <a:effectRef idx="2">
            <a:schemeClr val="accent3"/>
          </a:effectRef>
          <a:fontRef idx="minor">
            <a:schemeClr val="lt1"/>
          </a:fontRef>
        </p:style>
        <p:txBody>
          <a:bodyPr/>
          <a:lstStyle/>
          <a:p>
            <a:r>
              <a:rPr lang="en-US" sz="4000" dirty="0" smtClean="0"/>
              <a:t>Where did this idea come from?  Let’s make it up…..</a:t>
            </a:r>
          </a:p>
          <a:p>
            <a:endParaRPr lang="en-US" sz="4000" dirty="0"/>
          </a:p>
          <a:p>
            <a:endParaRPr lang="en-US" sz="4000" dirty="0" smtClean="0"/>
          </a:p>
          <a:p>
            <a:r>
              <a:rPr lang="en-US" sz="4000" dirty="0" smtClean="0">
                <a:hlinkClick r:id="rId2"/>
              </a:rPr>
              <a:t>Let's see what SpongeBob Says...</a:t>
            </a:r>
            <a:endParaRPr lang="en-US" sz="4000" dirty="0"/>
          </a:p>
        </p:txBody>
      </p:sp>
    </p:spTree>
    <p:extLst>
      <p:ext uri="{BB962C8B-B14F-4D97-AF65-F5344CB8AC3E}">
        <p14:creationId xmlns:p14="http://schemas.microsoft.com/office/powerpoint/2010/main" val="42842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Examining the World Around us..</a:t>
            </a:r>
            <a:endParaRPr lang="en-US" dirty="0"/>
          </a:p>
        </p:txBody>
      </p:sp>
      <p:sp>
        <p:nvSpPr>
          <p:cNvPr id="3" name="Content Placeholder 2"/>
          <p:cNvSpPr>
            <a:spLocks noGrp="1"/>
          </p:cNvSpPr>
          <p:nvPr>
            <p:ph idx="1"/>
          </p:nvPr>
        </p:nvSpPr>
        <p:spPr/>
        <p:txBody>
          <a:bodyPr/>
          <a:lstStyle/>
          <a:p>
            <a:r>
              <a:rPr lang="en-US" dirty="0" smtClean="0"/>
              <a:t>There are some changes….</a:t>
            </a:r>
          </a:p>
          <a:p>
            <a:pPr lvl="1"/>
            <a:r>
              <a:rPr lang="en-US" dirty="0" smtClean="0"/>
              <a:t>Let’s edit first</a:t>
            </a:r>
          </a:p>
          <a:p>
            <a:pPr lvl="1"/>
            <a:r>
              <a:rPr lang="en-US" dirty="0" smtClean="0"/>
              <a:t>In your own words, write the definitions based on what you already know.</a:t>
            </a:r>
          </a:p>
          <a:p>
            <a:pPr lvl="1"/>
            <a:r>
              <a:rPr lang="en-US" dirty="0" smtClean="0"/>
              <a:t>List 4 observations with inferences from yesterday.</a:t>
            </a:r>
          </a:p>
          <a:p>
            <a:pPr lvl="1"/>
            <a:r>
              <a:rPr lang="en-US" dirty="0" smtClean="0"/>
              <a:t>DON’T DO THE BACK, yet.</a:t>
            </a:r>
          </a:p>
          <a:p>
            <a:pPr lvl="1"/>
            <a:endParaRPr lang="en-US" dirty="0"/>
          </a:p>
          <a:p>
            <a:pPr lvl="1"/>
            <a:r>
              <a:rPr lang="en-US" dirty="0" smtClean="0"/>
              <a:t>You have 6 minutes……GO</a:t>
            </a:r>
            <a:endParaRPr lang="en-US" dirty="0"/>
          </a:p>
        </p:txBody>
      </p:sp>
    </p:spTree>
    <p:extLst>
      <p:ext uri="{BB962C8B-B14F-4D97-AF65-F5344CB8AC3E}">
        <p14:creationId xmlns:p14="http://schemas.microsoft.com/office/powerpoint/2010/main" val="287274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itle 1"/>
          <p:cNvSpPr txBox="1">
            <a:spLocks/>
          </p:cNvSpPr>
          <p:nvPr/>
        </p:nvSpPr>
        <p:spPr>
          <a:xfrm>
            <a:off x="381000" y="152400"/>
            <a:ext cx="9144000" cy="1752600"/>
          </a:xfrm>
          <a:prstGeom prst="rect">
            <a:avLst/>
          </a:prstGeom>
        </p:spPr>
        <p:style>
          <a:lnRef idx="1">
            <a:schemeClr val="accent4"/>
          </a:lnRef>
          <a:fillRef idx="2">
            <a:schemeClr val="accent4"/>
          </a:fillRef>
          <a:effectRef idx="1">
            <a:schemeClr val="accent4"/>
          </a:effectRef>
          <a:fontRef idx="minor">
            <a:schemeClr val="dk1"/>
          </a:fontRef>
        </p:style>
        <p:txBody>
          <a:bodyPr rIns="91440" anchor="b">
            <a:noAutofit/>
            <a:scene3d>
              <a:camera prst="orthographicFront"/>
              <a:lightRig rig="soft" dir="t">
                <a:rot lat="0" lon="0" rev="2400000"/>
              </a:lightRig>
            </a:scene3d>
            <a:sp3d>
              <a:bevelT w="19050" h="12700"/>
            </a:sp3d>
          </a:bodyPr>
          <a:lstStyle>
            <a:lvl1pPr marL="53975" indent="-53975" algn="r" rtl="0" eaLnBrk="0" fontAlgn="base" hangingPunct="0">
              <a:spcBef>
                <a:spcPct val="0"/>
              </a:spcBef>
              <a:spcAft>
                <a:spcPct val="0"/>
              </a:spcAft>
              <a:defRPr sz="4600" kern="1200">
                <a:solidFill>
                  <a:schemeClr val="dk1"/>
                </a:solidFill>
                <a:effectLst>
                  <a:outerShdw blurRad="38100" dist="25500" dir="5400000" algn="tl" rotWithShape="0">
                    <a:srgbClr val="000000">
                      <a:satMod val="180000"/>
                      <a:alpha val="75000"/>
                    </a:srgbClr>
                  </a:outerShdw>
                </a:effectLst>
                <a:latin typeface="+mn-lt"/>
                <a:ea typeface="+mn-ea"/>
                <a:cs typeface="+mn-cs"/>
              </a:defRPr>
            </a:lvl1pPr>
            <a:lvl2pPr marL="53975" indent="-53975" algn="r" rtl="0" eaLnBrk="0" fontAlgn="base" hangingPunct="0">
              <a:spcBef>
                <a:spcPct val="0"/>
              </a:spcBef>
              <a:spcAft>
                <a:spcPct val="0"/>
              </a:spcAft>
              <a:defRPr sz="4600">
                <a:solidFill>
                  <a:schemeClr val="dk1"/>
                </a:solidFill>
                <a:latin typeface="+mn-lt"/>
                <a:ea typeface="+mn-ea"/>
                <a:cs typeface="+mn-cs"/>
              </a:defRPr>
            </a:lvl2pPr>
            <a:lvl3pPr marL="53975" indent="-53975" algn="r" rtl="0" eaLnBrk="0" fontAlgn="base" hangingPunct="0">
              <a:spcBef>
                <a:spcPct val="0"/>
              </a:spcBef>
              <a:spcAft>
                <a:spcPct val="0"/>
              </a:spcAft>
              <a:defRPr sz="4600">
                <a:solidFill>
                  <a:schemeClr val="dk1"/>
                </a:solidFill>
                <a:latin typeface="+mn-lt"/>
                <a:ea typeface="+mn-ea"/>
                <a:cs typeface="+mn-cs"/>
              </a:defRPr>
            </a:lvl3pPr>
            <a:lvl4pPr marL="53975" indent="-53975" algn="r" rtl="0" eaLnBrk="0" fontAlgn="base" hangingPunct="0">
              <a:spcBef>
                <a:spcPct val="0"/>
              </a:spcBef>
              <a:spcAft>
                <a:spcPct val="0"/>
              </a:spcAft>
              <a:defRPr sz="4600">
                <a:solidFill>
                  <a:schemeClr val="dk1"/>
                </a:solidFill>
                <a:latin typeface="+mn-lt"/>
                <a:ea typeface="+mn-ea"/>
                <a:cs typeface="+mn-cs"/>
              </a:defRPr>
            </a:lvl4pPr>
            <a:lvl5pPr marL="53975" indent="-53975" algn="r" rtl="0" eaLnBrk="0" fontAlgn="base" hangingPunct="0">
              <a:spcBef>
                <a:spcPct val="0"/>
              </a:spcBef>
              <a:spcAft>
                <a:spcPct val="0"/>
              </a:spcAft>
              <a:defRPr sz="4600">
                <a:solidFill>
                  <a:schemeClr val="dk1"/>
                </a:solidFill>
                <a:latin typeface="+mn-lt"/>
                <a:ea typeface="+mn-ea"/>
                <a:cs typeface="+mn-cs"/>
              </a:defRPr>
            </a:lvl5pPr>
            <a:lvl6pPr marL="511175" indent="-53975" algn="r" rtl="0" fontAlgn="base">
              <a:spcBef>
                <a:spcPct val="0"/>
              </a:spcBef>
              <a:spcAft>
                <a:spcPct val="0"/>
              </a:spcAft>
              <a:defRPr sz="4600">
                <a:solidFill>
                  <a:schemeClr val="dk1"/>
                </a:solidFill>
                <a:latin typeface="+mn-lt"/>
                <a:ea typeface="+mn-ea"/>
                <a:cs typeface="+mn-cs"/>
              </a:defRPr>
            </a:lvl6pPr>
            <a:lvl7pPr marL="968375" indent="-53975" algn="r" rtl="0" fontAlgn="base">
              <a:spcBef>
                <a:spcPct val="0"/>
              </a:spcBef>
              <a:spcAft>
                <a:spcPct val="0"/>
              </a:spcAft>
              <a:defRPr sz="4600">
                <a:solidFill>
                  <a:schemeClr val="dk1"/>
                </a:solidFill>
                <a:latin typeface="+mn-lt"/>
                <a:ea typeface="+mn-ea"/>
                <a:cs typeface="+mn-cs"/>
              </a:defRPr>
            </a:lvl7pPr>
            <a:lvl8pPr marL="1425575" indent="-53975" algn="r" rtl="0" fontAlgn="base">
              <a:spcBef>
                <a:spcPct val="0"/>
              </a:spcBef>
              <a:spcAft>
                <a:spcPct val="0"/>
              </a:spcAft>
              <a:defRPr sz="4600">
                <a:solidFill>
                  <a:schemeClr val="dk1"/>
                </a:solidFill>
                <a:latin typeface="+mn-lt"/>
                <a:ea typeface="+mn-ea"/>
                <a:cs typeface="+mn-cs"/>
              </a:defRPr>
            </a:lvl8pPr>
            <a:lvl9pPr marL="1882775" indent="-53975" algn="r" rtl="0" fontAlgn="base">
              <a:spcBef>
                <a:spcPct val="0"/>
              </a:spcBef>
              <a:spcAft>
                <a:spcPct val="0"/>
              </a:spcAft>
              <a:defRPr sz="4600">
                <a:solidFill>
                  <a:schemeClr val="dk1"/>
                </a:solidFill>
                <a:latin typeface="+mn-lt"/>
                <a:ea typeface="+mn-ea"/>
                <a:cs typeface="+mn-cs"/>
              </a:defRPr>
            </a:lvl9pPr>
            <a:extLst/>
          </a:lstStyle>
          <a:p>
            <a:pPr algn="l">
              <a:defRPr/>
            </a:pPr>
            <a:r>
              <a:rPr lang="en-US" sz="3600" dirty="0" smtClean="0"/>
              <a:t>I observe a wild chicken running around my backyard, so I infer that someone dumped their unwanted chicken.</a:t>
            </a:r>
            <a:endParaRPr lang="en-US" sz="3600" dirty="0"/>
          </a:p>
        </p:txBody>
      </p:sp>
      <p:sp>
        <p:nvSpPr>
          <p:cNvPr id="6" name="Content Placeholder 2"/>
          <p:cNvSpPr txBox="1">
            <a:spLocks/>
          </p:cNvSpPr>
          <p:nvPr/>
        </p:nvSpPr>
        <p:spPr bwMode="auto">
          <a:xfrm>
            <a:off x="457200" y="1981200"/>
            <a:ext cx="4038600" cy="4526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0"/>
              </a:spcBef>
              <a:spcAft>
                <a:spcPct val="0"/>
              </a:spcAft>
              <a:buClr>
                <a:schemeClr val="accent1"/>
              </a:buClr>
              <a:buSzPct val="70000"/>
              <a:buFont typeface="Wingdings 2" pitchFamily="18" charset="2"/>
              <a:buChar char=""/>
              <a:defRPr sz="28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4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18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8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r>
              <a:rPr lang="en-US" dirty="0" smtClean="0"/>
              <a:t>The Environment		</a:t>
            </a:r>
            <a:endParaRPr lang="en-US" dirty="0"/>
          </a:p>
        </p:txBody>
      </p:sp>
      <p:sp>
        <p:nvSpPr>
          <p:cNvPr id="7" name="Content Placeholder 3"/>
          <p:cNvSpPr txBox="1">
            <a:spLocks/>
          </p:cNvSpPr>
          <p:nvPr/>
        </p:nvSpPr>
        <p:spPr bwMode="auto">
          <a:xfrm>
            <a:off x="5893175" y="1981200"/>
            <a:ext cx="4038600" cy="4602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0"/>
              </a:spcBef>
              <a:spcAft>
                <a:spcPct val="0"/>
              </a:spcAft>
              <a:buClr>
                <a:schemeClr val="accent1"/>
              </a:buClr>
              <a:buSzPct val="70000"/>
              <a:buFont typeface="Wingdings 2" pitchFamily="18" charset="2"/>
              <a:buChar char=""/>
              <a:defRPr sz="28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4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18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8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r>
              <a:rPr lang="en-US" smtClean="0"/>
              <a:t>The Object</a:t>
            </a:r>
            <a:endParaRPr lang="en-US" dirty="0"/>
          </a:p>
        </p:txBody>
      </p:sp>
      <p:pic>
        <p:nvPicPr>
          <p:cNvPr id="8" name="Picture 2" descr="http://upload.wikimedia.org/wikipedia/commons/2/27/Chicken_free_rang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3246" y="2667000"/>
            <a:ext cx="246417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6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8" name="Title 1"/>
          <p:cNvSpPr txBox="1">
            <a:spLocks/>
          </p:cNvSpPr>
          <p:nvPr/>
        </p:nvSpPr>
        <p:spPr>
          <a:xfrm>
            <a:off x="381000" y="152400"/>
            <a:ext cx="9144000" cy="1752600"/>
          </a:xfrm>
          <a:prstGeom prst="rect">
            <a:avLst/>
          </a:prstGeom>
        </p:spPr>
        <p:style>
          <a:lnRef idx="1">
            <a:schemeClr val="accent4"/>
          </a:lnRef>
          <a:fillRef idx="2">
            <a:schemeClr val="accent4"/>
          </a:fillRef>
          <a:effectRef idx="1">
            <a:schemeClr val="accent4"/>
          </a:effectRef>
          <a:fontRef idx="minor">
            <a:schemeClr val="dk1"/>
          </a:fontRef>
        </p:style>
        <p:txBody>
          <a:bodyPr rIns="91440" anchor="b">
            <a:noAutofit/>
            <a:scene3d>
              <a:camera prst="orthographicFront"/>
              <a:lightRig rig="soft" dir="t">
                <a:rot lat="0" lon="0" rev="2400000"/>
              </a:lightRig>
            </a:scene3d>
            <a:sp3d>
              <a:bevelT w="19050" h="12700"/>
            </a:sp3d>
          </a:bodyPr>
          <a:lstStyle>
            <a:lvl1pPr marL="53975" indent="-53975" algn="r" rtl="0" eaLnBrk="0" fontAlgn="base" hangingPunct="0">
              <a:spcBef>
                <a:spcPct val="0"/>
              </a:spcBef>
              <a:spcAft>
                <a:spcPct val="0"/>
              </a:spcAft>
              <a:defRPr sz="4600" kern="1200">
                <a:solidFill>
                  <a:schemeClr val="dk1"/>
                </a:solidFill>
                <a:effectLst>
                  <a:outerShdw blurRad="38100" dist="25500" dir="5400000" algn="tl" rotWithShape="0">
                    <a:srgbClr val="000000">
                      <a:satMod val="180000"/>
                      <a:alpha val="75000"/>
                    </a:srgbClr>
                  </a:outerShdw>
                </a:effectLst>
                <a:latin typeface="+mn-lt"/>
                <a:ea typeface="+mn-ea"/>
                <a:cs typeface="+mn-cs"/>
              </a:defRPr>
            </a:lvl1pPr>
            <a:lvl2pPr marL="53975" indent="-53975" algn="r" rtl="0" eaLnBrk="0" fontAlgn="base" hangingPunct="0">
              <a:spcBef>
                <a:spcPct val="0"/>
              </a:spcBef>
              <a:spcAft>
                <a:spcPct val="0"/>
              </a:spcAft>
              <a:defRPr sz="4600">
                <a:solidFill>
                  <a:schemeClr val="dk1"/>
                </a:solidFill>
                <a:latin typeface="+mn-lt"/>
                <a:ea typeface="+mn-ea"/>
                <a:cs typeface="+mn-cs"/>
              </a:defRPr>
            </a:lvl2pPr>
            <a:lvl3pPr marL="53975" indent="-53975" algn="r" rtl="0" eaLnBrk="0" fontAlgn="base" hangingPunct="0">
              <a:spcBef>
                <a:spcPct val="0"/>
              </a:spcBef>
              <a:spcAft>
                <a:spcPct val="0"/>
              </a:spcAft>
              <a:defRPr sz="4600">
                <a:solidFill>
                  <a:schemeClr val="dk1"/>
                </a:solidFill>
                <a:latin typeface="+mn-lt"/>
                <a:ea typeface="+mn-ea"/>
                <a:cs typeface="+mn-cs"/>
              </a:defRPr>
            </a:lvl3pPr>
            <a:lvl4pPr marL="53975" indent="-53975" algn="r" rtl="0" eaLnBrk="0" fontAlgn="base" hangingPunct="0">
              <a:spcBef>
                <a:spcPct val="0"/>
              </a:spcBef>
              <a:spcAft>
                <a:spcPct val="0"/>
              </a:spcAft>
              <a:defRPr sz="4600">
                <a:solidFill>
                  <a:schemeClr val="dk1"/>
                </a:solidFill>
                <a:latin typeface="+mn-lt"/>
                <a:ea typeface="+mn-ea"/>
                <a:cs typeface="+mn-cs"/>
              </a:defRPr>
            </a:lvl4pPr>
            <a:lvl5pPr marL="53975" indent="-53975" algn="r" rtl="0" eaLnBrk="0" fontAlgn="base" hangingPunct="0">
              <a:spcBef>
                <a:spcPct val="0"/>
              </a:spcBef>
              <a:spcAft>
                <a:spcPct val="0"/>
              </a:spcAft>
              <a:defRPr sz="4600">
                <a:solidFill>
                  <a:schemeClr val="dk1"/>
                </a:solidFill>
                <a:latin typeface="+mn-lt"/>
                <a:ea typeface="+mn-ea"/>
                <a:cs typeface="+mn-cs"/>
              </a:defRPr>
            </a:lvl5pPr>
            <a:lvl6pPr marL="511175" indent="-53975" algn="r" rtl="0" fontAlgn="base">
              <a:spcBef>
                <a:spcPct val="0"/>
              </a:spcBef>
              <a:spcAft>
                <a:spcPct val="0"/>
              </a:spcAft>
              <a:defRPr sz="4600">
                <a:solidFill>
                  <a:schemeClr val="dk1"/>
                </a:solidFill>
                <a:latin typeface="+mn-lt"/>
                <a:ea typeface="+mn-ea"/>
                <a:cs typeface="+mn-cs"/>
              </a:defRPr>
            </a:lvl6pPr>
            <a:lvl7pPr marL="968375" indent="-53975" algn="r" rtl="0" fontAlgn="base">
              <a:spcBef>
                <a:spcPct val="0"/>
              </a:spcBef>
              <a:spcAft>
                <a:spcPct val="0"/>
              </a:spcAft>
              <a:defRPr sz="4600">
                <a:solidFill>
                  <a:schemeClr val="dk1"/>
                </a:solidFill>
                <a:latin typeface="+mn-lt"/>
                <a:ea typeface="+mn-ea"/>
                <a:cs typeface="+mn-cs"/>
              </a:defRPr>
            </a:lvl7pPr>
            <a:lvl8pPr marL="1425575" indent="-53975" algn="r" rtl="0" fontAlgn="base">
              <a:spcBef>
                <a:spcPct val="0"/>
              </a:spcBef>
              <a:spcAft>
                <a:spcPct val="0"/>
              </a:spcAft>
              <a:defRPr sz="4600">
                <a:solidFill>
                  <a:schemeClr val="dk1"/>
                </a:solidFill>
                <a:latin typeface="+mn-lt"/>
                <a:ea typeface="+mn-ea"/>
                <a:cs typeface="+mn-cs"/>
              </a:defRPr>
            </a:lvl8pPr>
            <a:lvl9pPr marL="1882775" indent="-53975" algn="r" rtl="0" fontAlgn="base">
              <a:spcBef>
                <a:spcPct val="0"/>
              </a:spcBef>
              <a:spcAft>
                <a:spcPct val="0"/>
              </a:spcAft>
              <a:defRPr sz="4600">
                <a:solidFill>
                  <a:schemeClr val="dk1"/>
                </a:solidFill>
                <a:latin typeface="+mn-lt"/>
                <a:ea typeface="+mn-ea"/>
                <a:cs typeface="+mn-cs"/>
              </a:defRPr>
            </a:lvl9pPr>
            <a:extLst/>
          </a:lstStyle>
          <a:p>
            <a:pPr algn="l">
              <a:defRPr/>
            </a:pPr>
            <a:endParaRPr lang="en-US" sz="3600" dirty="0"/>
          </a:p>
        </p:txBody>
      </p:sp>
      <p:sp>
        <p:nvSpPr>
          <p:cNvPr id="9" name="Content Placeholder 2"/>
          <p:cNvSpPr txBox="1">
            <a:spLocks/>
          </p:cNvSpPr>
          <p:nvPr/>
        </p:nvSpPr>
        <p:spPr bwMode="auto">
          <a:xfrm>
            <a:off x="457200" y="1981200"/>
            <a:ext cx="4038600" cy="4526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0"/>
              </a:spcBef>
              <a:spcAft>
                <a:spcPct val="0"/>
              </a:spcAft>
              <a:buClr>
                <a:schemeClr val="accent1"/>
              </a:buClr>
              <a:buSzPct val="70000"/>
              <a:buFont typeface="Wingdings 2" pitchFamily="18" charset="2"/>
              <a:buChar char=""/>
              <a:defRPr sz="28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4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18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8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r>
              <a:rPr lang="en-US" dirty="0" smtClean="0"/>
              <a:t>The Environment		</a:t>
            </a:r>
            <a:endParaRPr lang="en-US" dirty="0"/>
          </a:p>
        </p:txBody>
      </p:sp>
      <p:sp>
        <p:nvSpPr>
          <p:cNvPr id="10" name="Content Placeholder 3"/>
          <p:cNvSpPr txBox="1">
            <a:spLocks/>
          </p:cNvSpPr>
          <p:nvPr/>
        </p:nvSpPr>
        <p:spPr bwMode="auto">
          <a:xfrm>
            <a:off x="5893175" y="1981200"/>
            <a:ext cx="4038600" cy="4602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0"/>
              </a:spcBef>
              <a:spcAft>
                <a:spcPct val="0"/>
              </a:spcAft>
              <a:buClr>
                <a:schemeClr val="accent1"/>
              </a:buClr>
              <a:buSzPct val="70000"/>
              <a:buFont typeface="Wingdings 2" pitchFamily="18" charset="2"/>
              <a:buChar char=""/>
              <a:defRPr sz="28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4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18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8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r>
              <a:rPr lang="en-US" smtClean="0"/>
              <a:t>The Object</a:t>
            </a:r>
            <a:endParaRPr lang="en-US" dirty="0"/>
          </a:p>
        </p:txBody>
      </p:sp>
      <p:pic>
        <p:nvPicPr>
          <p:cNvPr id="11" name="Picture 2" descr="http://upload.wikimedia.org/wikipedia/commons/2/27/Chicken_free_range_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3428451" y="2590800"/>
            <a:ext cx="2464724"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18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style>
          <a:lnRef idx="2">
            <a:schemeClr val="accent5"/>
          </a:lnRef>
          <a:fillRef idx="1">
            <a:schemeClr val="lt1"/>
          </a:fillRef>
          <a:effectRef idx="0">
            <a:schemeClr val="accent5"/>
          </a:effectRef>
          <a:fontRef idx="minor">
            <a:schemeClr val="dk1"/>
          </a:fontRef>
        </p:style>
        <p:txBody>
          <a:bodyPr>
            <a:normAutofit fontScale="90000"/>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Sometimes our Observations lead to….</a:t>
            </a:r>
            <a:endParaRPr lang="en-US" dirty="0">
              <a:solidFill>
                <a:schemeClr val="tx2">
                  <a:tint val="100000"/>
                  <a:shade val="90000"/>
                  <a:satMod val="250000"/>
                  <a:alpha val="100000"/>
                </a:schemeClr>
              </a:solidFill>
            </a:endParaRPr>
          </a:p>
        </p:txBody>
      </p:sp>
      <p:sp>
        <p:nvSpPr>
          <p:cNvPr id="6147" name="Rectangle 3"/>
          <p:cNvSpPr>
            <a:spLocks noGrp="1" noChangeArrowheads="1"/>
          </p:cNvSpPr>
          <p:nvPr>
            <p:ph idx="1"/>
          </p:nvPr>
        </p:nvSpPr>
        <p:spPr/>
        <p:txBody>
          <a:bodyPr/>
          <a:lstStyle/>
          <a:p>
            <a:r>
              <a:rPr lang="en-US" b="1" dirty="0" smtClean="0"/>
              <a:t>Experimental Question/Purpose</a:t>
            </a:r>
            <a:r>
              <a:rPr lang="en-US" dirty="0" smtClean="0"/>
              <a:t>: This is the question that you are trying to answer through experimentation. </a:t>
            </a:r>
          </a:p>
          <a:p>
            <a:pPr>
              <a:buFont typeface="Wingdings 2" pitchFamily="18" charset="2"/>
              <a:buNone/>
            </a:pPr>
            <a:endParaRPr lang="en-US" dirty="0" smtClean="0"/>
          </a:p>
          <a:p>
            <a:pPr lvl="1"/>
            <a:r>
              <a:rPr lang="en-US" sz="2800" dirty="0" smtClean="0"/>
              <a:t>It should not be a yes or no question.</a:t>
            </a:r>
          </a:p>
          <a:p>
            <a:pPr lvl="1">
              <a:buFontTx/>
              <a:buNone/>
            </a:pPr>
            <a:endParaRPr lang="en-US" sz="2800" dirty="0" smtClean="0"/>
          </a:p>
          <a:p>
            <a:pPr lvl="1"/>
            <a:r>
              <a:rPr lang="en-US" sz="2800" i="1" dirty="0" smtClean="0"/>
              <a:t>Examples:</a:t>
            </a:r>
            <a:endParaRPr lang="en-US" sz="2800" dirty="0" smtClean="0"/>
          </a:p>
          <a:p>
            <a:pPr lvl="2"/>
            <a:r>
              <a:rPr lang="en-US" sz="2400" dirty="0" smtClean="0"/>
              <a:t>Does changing the amount of water used affect the number of seeds produced by a sunflower?</a:t>
            </a:r>
          </a:p>
          <a:p>
            <a:pPr eaLnBrk="1" hangingPunct="1">
              <a:buFontTx/>
              <a:buNone/>
            </a:pPr>
            <a:endParaRPr lang="en-US" dirty="0" smtClean="0"/>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2" dur="500"/>
                                        <p:tgtEl>
                                          <p:spTgt spid="61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animEffect transition="in" filter="blinds(horizontal)">
                                      <p:cBhvr>
                                        <p:cTn id="17" dur="500"/>
                                        <p:tgtEl>
                                          <p:spTgt spid="6147">
                                            <p:txEl>
                                              <p:pRg st="4" end="4"/>
                                            </p:txEl>
                                          </p:spTgt>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6147">
                                            <p:txEl>
                                              <p:pRg st="5" end="5"/>
                                            </p:txEl>
                                          </p:spTgt>
                                        </p:tgtEl>
                                        <p:attrNameLst>
                                          <p:attrName>style.visibility</p:attrName>
                                        </p:attrNameLst>
                                      </p:cBhvr>
                                      <p:to>
                                        <p:strVal val="visible"/>
                                      </p:to>
                                    </p:set>
                                    <p:animEffect transition="in" filter="blinds(horizontal)">
                                      <p:cBhvr>
                                        <p:cTn id="21"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1143000"/>
          </a:xfrm>
        </p:spPr>
        <p:txBody>
          <a:bodyPr>
            <a:normAutofit fontScale="90000"/>
          </a:bodyPr>
          <a:lstStyle/>
          <a:p>
            <a:pPr algn="ctr">
              <a:defRPr/>
            </a:pPr>
            <a:r>
              <a:rPr lang="en-US" dirty="0" smtClean="0"/>
              <a:t>But to have an appropriate question you must be able to identify your…</a:t>
            </a:r>
            <a:endParaRPr lang="en-US" dirty="0"/>
          </a:p>
        </p:txBody>
      </p:sp>
      <p:sp>
        <p:nvSpPr>
          <p:cNvPr id="23555" name="Content Placeholder 2"/>
          <p:cNvSpPr>
            <a:spLocks noGrp="1"/>
          </p:cNvSpPr>
          <p:nvPr>
            <p:ph idx="1"/>
          </p:nvPr>
        </p:nvSpPr>
        <p:spPr>
          <a:xfrm>
            <a:off x="457200" y="2286000"/>
            <a:ext cx="8229600" cy="3886200"/>
          </a:xfrm>
        </p:spPr>
        <p:style>
          <a:lnRef idx="1">
            <a:schemeClr val="accent3"/>
          </a:lnRef>
          <a:fillRef idx="3">
            <a:schemeClr val="accent3"/>
          </a:fillRef>
          <a:effectRef idx="2">
            <a:schemeClr val="accent3"/>
          </a:effectRef>
          <a:fontRef idx="minor">
            <a:schemeClr val="lt1"/>
          </a:fontRef>
        </p:style>
        <p:txBody>
          <a:bodyPr/>
          <a:lstStyle/>
          <a:p>
            <a:pPr marL="0" indent="0" algn="ctr">
              <a:buNone/>
            </a:pPr>
            <a:r>
              <a:rPr lang="en-US" sz="7200" dirty="0" smtClean="0">
                <a:solidFill>
                  <a:srgbClr val="C00000"/>
                </a:solidFill>
                <a:latin typeface="Ravie" panose="04040805050809020602" pitchFamily="82" charset="0"/>
              </a:rPr>
              <a:t>Variables</a:t>
            </a:r>
          </a:p>
          <a:p>
            <a:pPr marL="0" indent="0" algn="ctr">
              <a:buNone/>
            </a:pPr>
            <a:r>
              <a:rPr lang="en-US" sz="5400" dirty="0" smtClean="0">
                <a:solidFill>
                  <a:schemeClr val="accent4">
                    <a:lumMod val="75000"/>
                  </a:schemeClr>
                </a:solidFill>
                <a:latin typeface="Ravie" panose="04040805050809020602" pitchFamily="82" charset="0"/>
              </a:rPr>
              <a:t>Let’s take a pre-quiz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circle(in)">
                                      <p:cBhvr>
                                        <p:cTn id="7" dur="2000"/>
                                        <p:tgtEl>
                                          <p:spTgt spid="23555">
                                            <p:txEl>
                                              <p:pRg st="0" end="0"/>
                                            </p:txEl>
                                          </p:spTgt>
                                        </p:tgtEl>
                                      </p:cBhvr>
                                    </p:animEffect>
                                  </p:childTnLst>
                                </p:cTn>
                              </p:par>
                            </p:childTnLst>
                          </p:cTn>
                        </p:par>
                        <p:par>
                          <p:cTn id="8" fill="hold">
                            <p:stCondLst>
                              <p:cond delay="3000"/>
                            </p:stCondLst>
                            <p:childTnLst>
                              <p:par>
                                <p:cTn id="9" presetID="6" presetClass="entr" presetSubtype="16" fill="hold" nodeType="afterEffect">
                                  <p:stCondLst>
                                    <p:cond delay="750"/>
                                  </p:stCondLst>
                                  <p:childTnLst>
                                    <p:set>
                                      <p:cBhvr>
                                        <p:cTn id="10" dur="1" fill="hold">
                                          <p:stCondLst>
                                            <p:cond delay="0"/>
                                          </p:stCondLst>
                                        </p:cTn>
                                        <p:tgtEl>
                                          <p:spTgt spid="23555">
                                            <p:txEl>
                                              <p:pRg st="1" end="1"/>
                                            </p:txEl>
                                          </p:spTgt>
                                        </p:tgtEl>
                                        <p:attrNameLst>
                                          <p:attrName>style.visibility</p:attrName>
                                        </p:attrNameLst>
                                      </p:cBhvr>
                                      <p:to>
                                        <p:strVal val="visible"/>
                                      </p:to>
                                    </p:set>
                                    <p:animEffect transition="in" filter="circle(in)">
                                      <p:cBhvr>
                                        <p:cTn id="11" dur="2000"/>
                                        <p:tgtEl>
                                          <p:spTgt spid="235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Happy Tuesday!</a:t>
            </a:r>
            <a:endParaRPr lang="en-US" dirty="0"/>
          </a:p>
        </p:txBody>
      </p:sp>
      <p:sp>
        <p:nvSpPr>
          <p:cNvPr id="3" name="Content Placeholder 2"/>
          <p:cNvSpPr>
            <a:spLocks noGrp="1"/>
          </p:cNvSpPr>
          <p:nvPr>
            <p:ph idx="1"/>
          </p:nvPr>
        </p:nvSpPr>
        <p:spPr/>
        <p:style>
          <a:lnRef idx="0">
            <a:schemeClr val="accent1"/>
          </a:lnRef>
          <a:fillRef idx="3">
            <a:schemeClr val="accent1"/>
          </a:fillRef>
          <a:effectRef idx="3">
            <a:schemeClr val="accent1"/>
          </a:effectRef>
          <a:fontRef idx="minor">
            <a:schemeClr val="lt1"/>
          </a:fontRef>
        </p:style>
        <p:txBody>
          <a:bodyPr/>
          <a:lstStyle/>
          <a:p>
            <a:endParaRPr lang="en-US" dirty="0" smtClean="0"/>
          </a:p>
        </p:txBody>
      </p:sp>
      <p:pic>
        <p:nvPicPr>
          <p:cNvPr id="1028" name="Picture 4" descr="They%27re%20already%20showering%20her%20with%20gifts%20of%20fan%20art%20and%20even%20her%20own%20plush%20do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124200"/>
            <a:ext cx="3778539" cy="30719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2" descr="http://38.media.tumblr.com/tumblr_m30sdhCo6x1rsnaqvo1_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481111"/>
            <a:ext cx="6515100" cy="5120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6659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6510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dirty="0" smtClean="0"/>
              <a:t>6</a:t>
            </a:r>
            <a:r>
              <a:rPr lang="en-US" baseline="30000" dirty="0" smtClean="0"/>
              <a:t>th</a:t>
            </a:r>
            <a:r>
              <a:rPr lang="en-US" dirty="0" smtClean="0"/>
              <a:t>   Block Variables Pre-Quiz Results</a:t>
            </a:r>
            <a:endParaRPr lang="en-US" dirty="0"/>
          </a:p>
        </p:txBody>
      </p:sp>
      <p:sp>
        <p:nvSpPr>
          <p:cNvPr id="3" name="Content Placeholder 2"/>
          <p:cNvSpPr>
            <a:spLocks noGrp="1"/>
          </p:cNvSpPr>
          <p:nvPr>
            <p:ph idx="1"/>
          </p:nvPr>
        </p:nvSpPr>
        <p:spPr>
          <a:xfrm>
            <a:off x="457200" y="1981200"/>
            <a:ext cx="8458200" cy="4495800"/>
          </a:xfrm>
        </p:spPr>
        <p:style>
          <a:lnRef idx="1">
            <a:schemeClr val="dk1"/>
          </a:lnRef>
          <a:fillRef idx="3">
            <a:schemeClr val="dk1"/>
          </a:fillRef>
          <a:effectRef idx="2">
            <a:schemeClr val="dk1"/>
          </a:effectRef>
          <a:fontRef idx="minor">
            <a:schemeClr val="lt1"/>
          </a:fontRef>
        </p:style>
        <p:txBody>
          <a:bodyPr numCol="2"/>
          <a:lstStyle/>
          <a:p>
            <a:r>
              <a:rPr lang="en-US" sz="4000" dirty="0" smtClean="0"/>
              <a:t>+0/7- 0 person</a:t>
            </a:r>
          </a:p>
          <a:p>
            <a:r>
              <a:rPr lang="en-US" sz="4000" dirty="0" smtClean="0"/>
              <a:t>+1/7- 1 people</a:t>
            </a:r>
          </a:p>
          <a:p>
            <a:r>
              <a:rPr lang="en-US" sz="4000" dirty="0" smtClean="0"/>
              <a:t>+2/7-3 people</a:t>
            </a:r>
            <a:endParaRPr lang="en-US" sz="4000" dirty="0"/>
          </a:p>
          <a:p>
            <a:r>
              <a:rPr lang="en-US" sz="4000" dirty="0" smtClean="0"/>
              <a:t>+3/7-3 people</a:t>
            </a:r>
          </a:p>
          <a:p>
            <a:endParaRPr lang="en-US" sz="4000" dirty="0"/>
          </a:p>
          <a:p>
            <a:endParaRPr lang="en-US" sz="4000" dirty="0" smtClean="0"/>
          </a:p>
          <a:p>
            <a:endParaRPr lang="en-US" sz="4000" dirty="0"/>
          </a:p>
          <a:p>
            <a:r>
              <a:rPr lang="en-US" sz="4000" dirty="0" smtClean="0"/>
              <a:t>+4/7-3 </a:t>
            </a:r>
            <a:r>
              <a:rPr lang="en-US" sz="4000" dirty="0"/>
              <a:t>people</a:t>
            </a:r>
          </a:p>
          <a:p>
            <a:r>
              <a:rPr lang="en-US" sz="4000" dirty="0" smtClean="0"/>
              <a:t>+5/7-5 </a:t>
            </a:r>
            <a:r>
              <a:rPr lang="en-US" sz="4000" dirty="0"/>
              <a:t>people</a:t>
            </a:r>
            <a:endParaRPr lang="en-US" sz="4000" dirty="0" smtClean="0"/>
          </a:p>
          <a:p>
            <a:r>
              <a:rPr lang="en-US" sz="4000" dirty="0" smtClean="0"/>
              <a:t>+6/7-5 people</a:t>
            </a:r>
          </a:p>
          <a:p>
            <a:r>
              <a:rPr lang="en-US" sz="4000" dirty="0" smtClean="0"/>
              <a:t>+7/7-10 </a:t>
            </a:r>
            <a:r>
              <a:rPr lang="en-US" sz="4000" dirty="0"/>
              <a:t>people</a:t>
            </a:r>
          </a:p>
          <a:p>
            <a:endParaRPr lang="en-US" sz="2800" dirty="0"/>
          </a:p>
          <a:p>
            <a:endParaRPr lang="en-US" sz="2800" dirty="0"/>
          </a:p>
        </p:txBody>
      </p:sp>
    </p:spTree>
    <p:extLst>
      <p:ext uri="{BB962C8B-B14F-4D97-AF65-F5344CB8AC3E}">
        <p14:creationId xmlns:p14="http://schemas.microsoft.com/office/powerpoint/2010/main" val="413878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http://3.bp.blogspot.com/_dYGdrxk-VRY/S7t6ol3jNrI/AAAAAAAAAUk/1tyoOf7K_X0/s1600/Fishki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636" y="1447800"/>
            <a:ext cx="6553200" cy="4722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3043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marL="54864" indent="0" eaLnBrk="1" fontAlgn="auto" hangingPunct="1">
              <a:spcAft>
                <a:spcPts val="0"/>
              </a:spcAft>
              <a:defRPr/>
            </a:pPr>
            <a:endParaRPr lang="en-US">
              <a:solidFill>
                <a:schemeClr val="tx2">
                  <a:tint val="100000"/>
                  <a:shade val="90000"/>
                  <a:satMod val="250000"/>
                  <a:alpha val="100000"/>
                </a:schemeClr>
              </a:solidFill>
            </a:endParaRPr>
          </a:p>
        </p:txBody>
      </p:sp>
      <p:sp>
        <p:nvSpPr>
          <p:cNvPr id="9219" name="Rectangle 3"/>
          <p:cNvSpPr>
            <a:spLocks noGrp="1" noChangeArrowheads="1"/>
          </p:cNvSpPr>
          <p:nvPr>
            <p:ph idx="1"/>
          </p:nvPr>
        </p:nvSpPr>
        <p:spPr/>
        <p:txBody>
          <a:bodyPr/>
          <a:lstStyle/>
          <a:p>
            <a:pPr eaLnBrk="1" hangingPunct="1"/>
            <a:r>
              <a:rPr lang="en-US" b="1" u="sng" smtClean="0"/>
              <a:t>Variables: </a:t>
            </a:r>
            <a:r>
              <a:rPr lang="en-US" smtClean="0"/>
              <a:t>Variables are factors, conditions, and/or relationships that can change or be changed in an event or system</a:t>
            </a:r>
          </a:p>
          <a:p>
            <a:pPr eaLnBrk="1" hangingPunct="1"/>
            <a:endParaRPr lang="en-US" smtClean="0"/>
          </a:p>
          <a:p>
            <a:pPr lvl="1" eaLnBrk="1" hangingPunct="1"/>
            <a:r>
              <a:rPr lang="en-US" smtClean="0"/>
              <a:t>Why are variables important?</a:t>
            </a:r>
          </a:p>
          <a:p>
            <a:pPr lvl="1" eaLnBrk="1" hangingPunct="1">
              <a:buFontTx/>
              <a:buNone/>
            </a:pPr>
            <a:endParaRPr lang="en-US" smtClean="0"/>
          </a:p>
          <a:p>
            <a:pPr lvl="2" eaLnBrk="1" hangingPunct="1"/>
            <a:r>
              <a:rPr lang="en-US" smtClean="0"/>
              <a:t>In science you must use variables to experiment, without variables there would be nothing to observe</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anim calcmode="lin" valueType="num">
                                      <p:cBhvr additive="base">
                                        <p:cTn id="7"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219">
                                            <p:txEl>
                                              <p:pRg st="4" end="4"/>
                                            </p:txEl>
                                          </p:spTgt>
                                        </p:tgtEl>
                                        <p:attrNameLst>
                                          <p:attrName>style.visibility</p:attrName>
                                        </p:attrNameLst>
                                      </p:cBhvr>
                                      <p:to>
                                        <p:strVal val="visible"/>
                                      </p:to>
                                    </p:set>
                                    <p:anim calcmode="lin" valueType="num">
                                      <p:cBhvr additive="base">
                                        <p:cTn id="12"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3200400"/>
          </a:xfrm>
        </p:spPr>
        <p:style>
          <a:lnRef idx="3">
            <a:schemeClr val="lt1"/>
          </a:lnRef>
          <a:fillRef idx="1">
            <a:schemeClr val="accent6"/>
          </a:fillRef>
          <a:effectRef idx="1">
            <a:schemeClr val="accent6"/>
          </a:effectRef>
          <a:fontRef idx="minor">
            <a:schemeClr val="lt1"/>
          </a:fontRef>
        </p:style>
        <p:txBody>
          <a:bodyPr>
            <a:normAutofit/>
          </a:bodyPr>
          <a:lstStyle/>
          <a:p>
            <a:pPr algn="ctr"/>
            <a:r>
              <a:rPr lang="en-US" sz="8800" dirty="0" smtClean="0"/>
              <a:t>Let’s see some examples….</a:t>
            </a:r>
            <a:endParaRPr lang="en-US" sz="8800" dirty="0"/>
          </a:p>
        </p:txBody>
      </p:sp>
    </p:spTree>
    <p:extLst>
      <p:ext uri="{BB962C8B-B14F-4D97-AF65-F5344CB8AC3E}">
        <p14:creationId xmlns:p14="http://schemas.microsoft.com/office/powerpoint/2010/main" val="2783963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1</a:t>
            </a:r>
            <a:r>
              <a:rPr lang="en-US" baseline="30000" dirty="0" smtClean="0"/>
              <a:t>st</a:t>
            </a:r>
            <a:r>
              <a:rPr lang="en-US" dirty="0" smtClean="0"/>
              <a:t> let’s watch a video</a:t>
            </a:r>
            <a:endParaRPr lang="en-US" dirty="0"/>
          </a:p>
        </p:txBody>
      </p:sp>
      <p:sp>
        <p:nvSpPr>
          <p:cNvPr id="3" name="Content Placeholder 2"/>
          <p:cNvSpPr>
            <a:spLocks noGrp="1"/>
          </p:cNvSpPr>
          <p:nvPr>
            <p:ph idx="1"/>
          </p:nvPr>
        </p:nvSpPr>
        <p:spPr/>
        <p:style>
          <a:lnRef idx="1">
            <a:schemeClr val="accent4"/>
          </a:lnRef>
          <a:fillRef idx="3">
            <a:schemeClr val="accent4"/>
          </a:fillRef>
          <a:effectRef idx="2">
            <a:schemeClr val="accent4"/>
          </a:effectRef>
          <a:fontRef idx="minor">
            <a:schemeClr val="lt1"/>
          </a:fontRef>
        </p:style>
        <p:txBody>
          <a:bodyPr/>
          <a:lstStyle/>
          <a:p>
            <a:pPr algn="ctr"/>
            <a:r>
              <a:rPr lang="en-US" sz="4800" dirty="0" smtClean="0">
                <a:solidFill>
                  <a:schemeClr val="bg1"/>
                </a:solidFill>
                <a:hlinkClick r:id="rId2"/>
              </a:rPr>
              <a:t>Inspiration from Forrest</a:t>
            </a:r>
            <a:endParaRPr lang="en-US" sz="4800" dirty="0">
              <a:solidFill>
                <a:schemeClr val="bg1"/>
              </a:solidFill>
            </a:endParaRPr>
          </a:p>
        </p:txBody>
      </p:sp>
    </p:spTree>
    <p:extLst>
      <p:ext uri="{BB962C8B-B14F-4D97-AF65-F5344CB8AC3E}">
        <p14:creationId xmlns:p14="http://schemas.microsoft.com/office/powerpoint/2010/main" val="19052776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53536"/>
            <a:ext cx="8229600" cy="1143000"/>
          </a:xfrm>
        </p:spPr>
        <p:style>
          <a:lnRef idx="2">
            <a:schemeClr val="accent5"/>
          </a:lnRef>
          <a:fillRef idx="1">
            <a:schemeClr val="lt1"/>
          </a:fillRef>
          <a:effectRef idx="0">
            <a:schemeClr val="accent5"/>
          </a:effectRef>
          <a:fontRef idx="minor">
            <a:schemeClr val="dk1"/>
          </a:fontRef>
        </p:style>
        <p:txBody>
          <a:bodyPr>
            <a:normAutofit fontScale="90000"/>
          </a:bodyPr>
          <a:lstStyle/>
          <a:p>
            <a:pPr marL="54864" indent="0" eaLnBrk="1" fontAlgn="auto" hangingPunct="1">
              <a:spcAft>
                <a:spcPts val="0"/>
              </a:spcAft>
              <a:defRPr/>
            </a:pPr>
            <a:r>
              <a:rPr lang="en-US" sz="4000" b="1" dirty="0">
                <a:solidFill>
                  <a:schemeClr val="tx2">
                    <a:tint val="100000"/>
                    <a:shade val="90000"/>
                    <a:satMod val="250000"/>
                    <a:alpha val="100000"/>
                  </a:schemeClr>
                </a:solidFill>
              </a:rPr>
              <a:t>Three Kinds of Variables</a:t>
            </a:r>
            <a:r>
              <a:rPr lang="en-US" sz="4000" dirty="0">
                <a:solidFill>
                  <a:schemeClr val="tx2">
                    <a:tint val="100000"/>
                    <a:shade val="90000"/>
                    <a:satMod val="250000"/>
                    <a:alpha val="100000"/>
                  </a:schemeClr>
                </a:solidFill>
              </a:rPr>
              <a:t/>
            </a:r>
            <a:br>
              <a:rPr lang="en-US" sz="4000" dirty="0">
                <a:solidFill>
                  <a:schemeClr val="tx2">
                    <a:tint val="100000"/>
                    <a:shade val="90000"/>
                    <a:satMod val="250000"/>
                    <a:alpha val="100000"/>
                  </a:schemeClr>
                </a:solidFill>
              </a:rPr>
            </a:br>
            <a:endParaRPr lang="en-US" sz="4000" dirty="0">
              <a:solidFill>
                <a:schemeClr val="tx2">
                  <a:tint val="100000"/>
                  <a:shade val="90000"/>
                  <a:satMod val="250000"/>
                  <a:alpha val="100000"/>
                </a:schemeClr>
              </a:solidFill>
            </a:endParaRPr>
          </a:p>
        </p:txBody>
      </p:sp>
      <p:sp>
        <p:nvSpPr>
          <p:cNvPr id="10243" name="Rectangle 3"/>
          <p:cNvSpPr>
            <a:spLocks noGrp="1" noChangeArrowheads="1"/>
          </p:cNvSpPr>
          <p:nvPr>
            <p:ph idx="1"/>
          </p:nvPr>
        </p:nvSpPr>
        <p:spPr/>
        <p:txBody>
          <a:bodyPr/>
          <a:lstStyle/>
          <a:p>
            <a:pPr marL="609600" indent="-609600" eaLnBrk="1" hangingPunct="1">
              <a:buFontTx/>
              <a:buAutoNum type="arabicPeriod"/>
              <a:defRPr/>
            </a:pPr>
            <a:r>
              <a:rPr lang="en-US" dirty="0" smtClean="0"/>
              <a:t>Independent Variable-also called the manipulated variable</a:t>
            </a:r>
          </a:p>
          <a:p>
            <a:pPr marL="609600" indent="-609600" eaLnBrk="1" hangingPunct="1">
              <a:buFont typeface="Wingdings 2" pitchFamily="18" charset="2"/>
              <a:buNone/>
              <a:defRPr/>
            </a:pPr>
            <a:endParaRPr lang="en-US" dirty="0" smtClean="0"/>
          </a:p>
          <a:p>
            <a:pPr marL="1371600" lvl="2" indent="-457200" eaLnBrk="1" hangingPunct="1">
              <a:defRPr/>
            </a:pPr>
            <a:r>
              <a:rPr lang="en-US" dirty="0" smtClean="0"/>
              <a:t>this variable is intentionally changed by the person doing the experiment</a:t>
            </a:r>
          </a:p>
          <a:p>
            <a:pPr marL="1371600" lvl="2" indent="-457200" eaLnBrk="1" hangingPunct="1">
              <a:defRPr/>
            </a:pPr>
            <a:endParaRPr lang="en-US" dirty="0" smtClean="0"/>
          </a:p>
          <a:p>
            <a:pPr marL="1371600" lvl="2" indent="-457200" eaLnBrk="1" hangingPunct="1">
              <a:defRPr/>
            </a:pPr>
            <a:r>
              <a:rPr lang="en-US" dirty="0" smtClean="0"/>
              <a:t>This variable will come from the ENVIRONMENT LIST that you made.  </a:t>
            </a:r>
          </a:p>
          <a:p>
            <a:pPr marL="1554163" lvl="3" indent="-457200" eaLnBrk="1" hangingPunct="1">
              <a:defRPr/>
            </a:pPr>
            <a:r>
              <a:rPr lang="en-US" dirty="0" smtClean="0"/>
              <a:t>Pick one that you want to alter.</a:t>
            </a:r>
          </a:p>
          <a:p>
            <a:pPr>
              <a:defRPr/>
            </a:pPr>
            <a:endParaRPr lang="en-US" dirty="0" smtClean="0"/>
          </a:p>
          <a:p>
            <a:pPr marL="1371600" lvl="2" indent="-457200" eaLnBrk="1" hangingPunct="1">
              <a:defRPr/>
            </a:pPr>
            <a:endParaRPr lang="en-US" dirty="0" smtClean="0"/>
          </a:p>
          <a:p>
            <a:pPr marL="1371600" lvl="2" indent="-457200" eaLnBrk="1" hangingPunct="1">
              <a:defRPr/>
            </a:pPr>
            <a:endParaRPr lang="en-US" dirty="0" smtClean="0"/>
          </a:p>
          <a:p>
            <a:pPr marL="609600" indent="-609600" eaLnBrk="1" hangingPunct="1">
              <a:buFontTx/>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 calcmode="lin" valueType="num">
                                      <p:cBhvr additive="base">
                                        <p:cTn id="13"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anim calcmode="lin" valueType="num">
                                      <p:cBhvr additive="base">
                                        <p:cTn id="19"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43">
                                            <p:txEl>
                                              <p:pRg st="5" end="5"/>
                                            </p:txEl>
                                          </p:spTgt>
                                        </p:tgtEl>
                                        <p:attrNameLst>
                                          <p:attrName>style.visibility</p:attrName>
                                        </p:attrNameLst>
                                      </p:cBhvr>
                                      <p:to>
                                        <p:strVal val="visible"/>
                                      </p:to>
                                    </p:set>
                                    <p:anim calcmode="lin" valueType="num">
                                      <p:cBhvr additive="base">
                                        <p:cTn id="25"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Very Important…</a:t>
            </a:r>
            <a:endParaRPr lang="en-US" dirty="0"/>
          </a:p>
        </p:txBody>
      </p:sp>
      <p:sp>
        <p:nvSpPr>
          <p:cNvPr id="3" name="Content Placeholder 2"/>
          <p:cNvSpPr>
            <a:spLocks noGrp="1"/>
          </p:cNvSpPr>
          <p:nvPr>
            <p:ph idx="1"/>
          </p:nvPr>
        </p:nvSpPr>
        <p:spPr/>
        <p:txBody>
          <a:bodyPr/>
          <a:lstStyle/>
          <a:p>
            <a:r>
              <a:rPr lang="en-US" dirty="0" smtClean="0"/>
              <a:t>There is ONLY ONE independent variable.</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idx="4294967295"/>
          </p:nvPr>
        </p:nvSpPr>
        <p:spPr bwMode="auto"/>
        <p:txBody>
          <a:bodyPr vert="horz" wrap="square" lIns="91440" tIns="45720" bIns="45720" numCol="1" anchorCtr="0" compatLnSpc="1">
            <a:prstTxWarp prst="textNoShape">
              <a:avLst/>
            </a:prstTxWarp>
          </a:bodyPr>
          <a:lstStyle/>
          <a:p>
            <a:pPr eaLnBrk="1" hangingPunct="1">
              <a:defRPr/>
            </a:pPr>
            <a:endParaRPr lang="en-US" smtClean="0">
              <a:effectLst/>
            </a:endParaRPr>
          </a:p>
        </p:txBody>
      </p:sp>
      <p:sp>
        <p:nvSpPr>
          <p:cNvPr id="54275" name="Rectangle 3"/>
          <p:cNvSpPr>
            <a:spLocks noGrp="1"/>
          </p:cNvSpPr>
          <p:nvPr>
            <p:ph type="body" idx="4294967295"/>
          </p:nvPr>
        </p:nvSpPr>
        <p:spPr/>
        <p:txBody>
          <a:bodyPr/>
          <a:lstStyle/>
          <a:p>
            <a:pPr eaLnBrk="1" hangingPunct="1">
              <a:lnSpc>
                <a:spcPct val="90000"/>
              </a:lnSpc>
              <a:buFontTx/>
              <a:buNone/>
            </a:pPr>
            <a:r>
              <a:rPr lang="en-US" sz="3600" smtClean="0"/>
              <a:t>Example: </a:t>
            </a:r>
          </a:p>
          <a:p>
            <a:pPr eaLnBrk="1" hangingPunct="1">
              <a:lnSpc>
                <a:spcPct val="90000"/>
              </a:lnSpc>
              <a:buFontTx/>
              <a:buChar char=""/>
            </a:pPr>
            <a:r>
              <a:rPr lang="en-US" sz="3600" smtClean="0"/>
              <a:t>In the “Growth of Maple Tree in Varying Amounts of Sunlight” experiment</a:t>
            </a:r>
          </a:p>
          <a:p>
            <a:pPr eaLnBrk="1" hangingPunct="1">
              <a:lnSpc>
                <a:spcPct val="90000"/>
              </a:lnSpc>
              <a:buFontTx/>
              <a:buNone/>
            </a:pPr>
            <a:endParaRPr lang="en-US" sz="3600" smtClean="0"/>
          </a:p>
          <a:p>
            <a:pPr eaLnBrk="1" hangingPunct="1">
              <a:lnSpc>
                <a:spcPct val="90000"/>
              </a:lnSpc>
              <a:buFontTx/>
              <a:buNone/>
            </a:pPr>
            <a:r>
              <a:rPr lang="en-US" sz="2800" smtClean="0"/>
              <a:t>	-What variable will be intentionally changed by the experimenter?</a:t>
            </a:r>
          </a:p>
          <a:p>
            <a:pPr eaLnBrk="1" hangingPunct="1">
              <a:lnSpc>
                <a:spcPct val="90000"/>
              </a:lnSpc>
              <a:buFontTx/>
              <a:buNone/>
            </a:pPr>
            <a:r>
              <a:rPr lang="en-US" sz="2800" smtClean="0"/>
              <a:t>		</a:t>
            </a:r>
          </a:p>
          <a:p>
            <a:pPr eaLnBrk="1" hangingPunct="1">
              <a:lnSpc>
                <a:spcPct val="90000"/>
              </a:lnSpc>
              <a:buFontTx/>
              <a:buNone/>
            </a:pPr>
            <a:r>
              <a:rPr lang="en-US" sz="2800" smtClean="0">
                <a:solidFill>
                  <a:schemeClr val="accent1"/>
                </a:solidFill>
              </a:rPr>
              <a:t>			The amounts of sunlight</a:t>
            </a:r>
          </a:p>
          <a:p>
            <a:pPr eaLnBrk="1" hangingPunct="1">
              <a:lnSpc>
                <a:spcPct val="90000"/>
              </a:lnSpc>
            </a:pPr>
            <a:endParaRPr lang="en-US" sz="2800" smtClean="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anim calcmode="lin" valueType="num">
                                      <p:cBhvr additive="base">
                                        <p:cTn id="7"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4275">
                                            <p:txEl>
                                              <p:pRg st="3" end="3"/>
                                            </p:txEl>
                                          </p:spTgt>
                                        </p:tgtEl>
                                        <p:attrNameLst>
                                          <p:attrName>style.visibility</p:attrName>
                                        </p:attrNameLst>
                                      </p:cBhvr>
                                      <p:to>
                                        <p:strVal val="visible"/>
                                      </p:to>
                                    </p:set>
                                    <p:anim calcmode="lin" valueType="num">
                                      <p:cBhvr additive="base">
                                        <p:cTn id="12" dur="5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4275">
                                            <p:txEl>
                                              <p:pRg st="3" end="3"/>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4275">
                                            <p:txEl>
                                              <p:pRg st="4" end="4"/>
                                            </p:txEl>
                                          </p:spTgt>
                                        </p:tgtEl>
                                        <p:attrNameLst>
                                          <p:attrName>style.visibility</p:attrName>
                                        </p:attrNameLst>
                                      </p:cBhvr>
                                      <p:to>
                                        <p:strVal val="visible"/>
                                      </p:to>
                                    </p:set>
                                    <p:anim calcmode="lin" valueType="num">
                                      <p:cBhvr additive="base">
                                        <p:cTn id="16" dur="500" fill="hold"/>
                                        <p:tgtEl>
                                          <p:spTgt spid="54275">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42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4275">
                                            <p:txEl>
                                              <p:pRg st="5" end="5"/>
                                            </p:txEl>
                                          </p:spTgt>
                                        </p:tgtEl>
                                        <p:attrNameLst>
                                          <p:attrName>style.visibility</p:attrName>
                                        </p:attrNameLst>
                                      </p:cBhvr>
                                      <p:to>
                                        <p:strVal val="visible"/>
                                      </p:to>
                                    </p:set>
                                    <p:anim calcmode="lin" valueType="num">
                                      <p:cBhvr additive="base">
                                        <p:cTn id="22" dur="500" fill="hold"/>
                                        <p:tgtEl>
                                          <p:spTgt spid="54275">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42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27651" name="Content Placeholder 2"/>
          <p:cNvSpPr>
            <a:spLocks noGrp="1"/>
          </p:cNvSpPr>
          <p:nvPr>
            <p:ph idx="1"/>
          </p:nvPr>
        </p:nvSpPr>
        <p:spPr/>
        <p:txBody>
          <a:bodyPr/>
          <a:lstStyle/>
          <a:p>
            <a:pPr eaLnBrk="1" hangingPunct="1"/>
            <a:r>
              <a:rPr lang="en-US" smtClean="0"/>
              <a:t>Hint:</a:t>
            </a:r>
          </a:p>
          <a:p>
            <a:pPr lvl="1" eaLnBrk="1" hangingPunct="1"/>
            <a:r>
              <a:rPr lang="en-US" sz="4400" smtClean="0"/>
              <a:t>What am </a:t>
            </a:r>
            <a:r>
              <a:rPr lang="en-US" sz="8800" smtClean="0"/>
              <a:t>I </a:t>
            </a:r>
            <a:r>
              <a:rPr lang="en-US" sz="4400" smtClean="0"/>
              <a:t>changing?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marL="54864" indent="0" eaLnBrk="1" fontAlgn="auto" hangingPunct="1">
              <a:spcAft>
                <a:spcPts val="0"/>
              </a:spcAft>
              <a:defRPr/>
            </a:pPr>
            <a:endParaRPr lang="en-US">
              <a:solidFill>
                <a:schemeClr val="tx2">
                  <a:tint val="100000"/>
                  <a:shade val="90000"/>
                  <a:satMod val="250000"/>
                  <a:alpha val="100000"/>
                </a:schemeClr>
              </a:solidFill>
            </a:endParaRPr>
          </a:p>
        </p:txBody>
      </p:sp>
      <p:sp>
        <p:nvSpPr>
          <p:cNvPr id="11267" name="Rectangle 3"/>
          <p:cNvSpPr>
            <a:spLocks noGrp="1" noChangeArrowheads="1"/>
          </p:cNvSpPr>
          <p:nvPr>
            <p:ph idx="1"/>
          </p:nvPr>
        </p:nvSpPr>
        <p:spPr/>
        <p:txBody>
          <a:bodyPr/>
          <a:lstStyle/>
          <a:p>
            <a:pPr eaLnBrk="1" hangingPunct="1">
              <a:buFontTx/>
              <a:buNone/>
            </a:pPr>
            <a:r>
              <a:rPr lang="en-US" dirty="0" smtClean="0"/>
              <a:t> 2. Dependent Variable- Also called the responding variable</a:t>
            </a:r>
          </a:p>
          <a:p>
            <a:pPr eaLnBrk="1" hangingPunct="1">
              <a:buFontTx/>
              <a:buNone/>
            </a:pPr>
            <a:endParaRPr lang="en-US" dirty="0" smtClean="0"/>
          </a:p>
          <a:p>
            <a:pPr lvl="2" eaLnBrk="1" hangingPunct="1"/>
            <a:r>
              <a:rPr lang="en-US" dirty="0" smtClean="0"/>
              <a:t>This variable will be effected by what the person decided to do with the independent variable, in other words it “depends” on the independent variable</a:t>
            </a:r>
          </a:p>
          <a:p>
            <a:pPr lvl="2" eaLnBrk="1" hangingPunct="1"/>
            <a:endParaRPr lang="en-US" dirty="0" smtClean="0"/>
          </a:p>
          <a:p>
            <a:pPr lvl="2" eaLnBrk="1" hangingPunct="1"/>
            <a:r>
              <a:rPr lang="en-US" dirty="0" smtClean="0"/>
              <a:t>This variable comes from your list of measurable things about the object.</a:t>
            </a:r>
          </a:p>
          <a:p>
            <a:pPr lvl="3" eaLnBrk="1" hangingPunct="1"/>
            <a:r>
              <a:rPr lang="en-US" dirty="0" smtClean="0"/>
              <a:t>Pick one that may be effected by the Independent Variable that you choose.</a:t>
            </a:r>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anim calcmode="lin" valueType="num">
                                      <p:cBhvr additive="base">
                                        <p:cTn id="7"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4" end="4"/>
                                            </p:txEl>
                                          </p:spTgt>
                                        </p:tgtEl>
                                        <p:attrNameLst>
                                          <p:attrName>style.visibility</p:attrName>
                                        </p:attrNameLst>
                                      </p:cBhvr>
                                      <p:to>
                                        <p:strVal val="visible"/>
                                      </p:to>
                                    </p:set>
                                    <p:anim calcmode="lin" valueType="num">
                                      <p:cBhvr additive="base">
                                        <p:cTn id="13"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7">
                                            <p:txEl>
                                              <p:pRg st="5" end="5"/>
                                            </p:txEl>
                                          </p:spTgt>
                                        </p:tgtEl>
                                        <p:attrNameLst>
                                          <p:attrName>style.visibility</p:attrName>
                                        </p:attrNameLst>
                                      </p:cBhvr>
                                      <p:to>
                                        <p:strVal val="visible"/>
                                      </p:to>
                                    </p:set>
                                    <p:anim calcmode="lin" valueType="num">
                                      <p:cBhvr additive="base">
                                        <p:cTn id="19"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idx="4294967295"/>
          </p:nvPr>
        </p:nvSpPr>
        <p:spPr bwMode="auto"/>
        <p:txBody>
          <a:bodyPr vert="horz" wrap="square" lIns="91440" tIns="45720" bIns="45720" numCol="1" anchorCtr="0" compatLnSpc="1">
            <a:prstTxWarp prst="textNoShape">
              <a:avLst/>
            </a:prstTxWarp>
          </a:bodyPr>
          <a:lstStyle/>
          <a:p>
            <a:pPr eaLnBrk="1" hangingPunct="1">
              <a:defRPr/>
            </a:pPr>
            <a:endParaRPr lang="en-US" smtClean="0">
              <a:effectLst/>
            </a:endParaRPr>
          </a:p>
        </p:txBody>
      </p:sp>
      <p:sp>
        <p:nvSpPr>
          <p:cNvPr id="55299" name="Rectangle 3"/>
          <p:cNvSpPr>
            <a:spLocks noGrp="1"/>
          </p:cNvSpPr>
          <p:nvPr>
            <p:ph type="body" idx="4294967295"/>
          </p:nvPr>
        </p:nvSpPr>
        <p:spPr/>
        <p:txBody>
          <a:bodyPr/>
          <a:lstStyle/>
          <a:p>
            <a:pPr eaLnBrk="1" hangingPunct="1">
              <a:lnSpc>
                <a:spcPct val="90000"/>
              </a:lnSpc>
              <a:buFontTx/>
              <a:buNone/>
            </a:pPr>
            <a:r>
              <a:rPr lang="en-US" sz="3600" smtClean="0"/>
              <a:t>Example: </a:t>
            </a:r>
          </a:p>
          <a:p>
            <a:pPr eaLnBrk="1" hangingPunct="1">
              <a:lnSpc>
                <a:spcPct val="90000"/>
              </a:lnSpc>
              <a:buFontTx/>
              <a:buChar char=""/>
            </a:pPr>
            <a:r>
              <a:rPr lang="en-US" sz="3600" smtClean="0"/>
              <a:t>In the “Growth of Maple Tree in Varying Amounts of Sunlight” experiment</a:t>
            </a:r>
          </a:p>
          <a:p>
            <a:pPr eaLnBrk="1" hangingPunct="1">
              <a:lnSpc>
                <a:spcPct val="90000"/>
              </a:lnSpc>
              <a:buFontTx/>
              <a:buNone/>
            </a:pPr>
            <a:endParaRPr lang="en-US" sz="3600" smtClean="0"/>
          </a:p>
          <a:p>
            <a:pPr eaLnBrk="1" hangingPunct="1">
              <a:lnSpc>
                <a:spcPct val="90000"/>
              </a:lnSpc>
              <a:buFontTx/>
              <a:buNone/>
            </a:pPr>
            <a:r>
              <a:rPr lang="en-US" sz="2800" smtClean="0"/>
              <a:t>	-What variable will respond to the  </a:t>
            </a:r>
          </a:p>
          <a:p>
            <a:pPr eaLnBrk="1" hangingPunct="1">
              <a:lnSpc>
                <a:spcPct val="90000"/>
              </a:lnSpc>
              <a:buFontTx/>
              <a:buNone/>
            </a:pPr>
            <a:r>
              <a:rPr lang="en-US" sz="2800" smtClean="0"/>
              <a:t>      independent variable?</a:t>
            </a:r>
          </a:p>
          <a:p>
            <a:pPr eaLnBrk="1" hangingPunct="1">
              <a:lnSpc>
                <a:spcPct val="90000"/>
              </a:lnSpc>
              <a:buFontTx/>
              <a:buNone/>
            </a:pPr>
            <a:r>
              <a:rPr lang="en-US" sz="2800" smtClean="0"/>
              <a:t>		</a:t>
            </a:r>
          </a:p>
          <a:p>
            <a:pPr eaLnBrk="1" hangingPunct="1">
              <a:lnSpc>
                <a:spcPct val="90000"/>
              </a:lnSpc>
              <a:buFontTx/>
              <a:buNone/>
            </a:pPr>
            <a:r>
              <a:rPr lang="en-US" sz="2800" smtClean="0">
                <a:solidFill>
                  <a:schemeClr val="accent1"/>
                </a:solidFill>
              </a:rPr>
              <a:t>			Growth of the trees</a:t>
            </a:r>
          </a:p>
          <a:p>
            <a:pPr eaLnBrk="1" hangingPunct="1">
              <a:lnSpc>
                <a:spcPct val="90000"/>
              </a:lnSpc>
            </a:pPr>
            <a:endParaRPr lang="en-US" smtClean="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anim calcmode="lin" valueType="num">
                                      <p:cBhvr additive="base">
                                        <p:cTn id="7"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5299">
                                            <p:txEl>
                                              <p:pRg st="3" end="3"/>
                                            </p:txEl>
                                          </p:spTgt>
                                        </p:tgtEl>
                                        <p:attrNameLst>
                                          <p:attrName>style.visibility</p:attrName>
                                        </p:attrNameLst>
                                      </p:cBhvr>
                                      <p:to>
                                        <p:strVal val="visible"/>
                                      </p:to>
                                    </p:set>
                                    <p:anim calcmode="lin" valueType="num">
                                      <p:cBhvr additive="base">
                                        <p:cTn id="12"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5299">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5299">
                                            <p:txEl>
                                              <p:pRg st="4" end="4"/>
                                            </p:txEl>
                                          </p:spTgt>
                                        </p:tgtEl>
                                        <p:attrNameLst>
                                          <p:attrName>style.visibility</p:attrName>
                                        </p:attrNameLst>
                                      </p:cBhvr>
                                      <p:to>
                                        <p:strVal val="visible"/>
                                      </p:to>
                                    </p:set>
                                    <p:anim calcmode="lin" valueType="num">
                                      <p:cBhvr additive="base">
                                        <p:cTn id="17"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5299">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5299">
                                            <p:txEl>
                                              <p:pRg st="5" end="5"/>
                                            </p:txEl>
                                          </p:spTgt>
                                        </p:tgtEl>
                                        <p:attrNameLst>
                                          <p:attrName>style.visibility</p:attrName>
                                        </p:attrNameLst>
                                      </p:cBhvr>
                                      <p:to>
                                        <p:strVal val="visible"/>
                                      </p:to>
                                    </p:set>
                                    <p:anim calcmode="lin" valueType="num">
                                      <p:cBhvr additive="base">
                                        <p:cTn id="21"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52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5299">
                                            <p:txEl>
                                              <p:pRg st="6" end="6"/>
                                            </p:txEl>
                                          </p:spTgt>
                                        </p:tgtEl>
                                        <p:attrNameLst>
                                          <p:attrName>style.visibility</p:attrName>
                                        </p:attrNameLst>
                                      </p:cBhvr>
                                      <p:to>
                                        <p:strVal val="visible"/>
                                      </p:to>
                                    </p:set>
                                    <p:anim calcmode="lin" valueType="num">
                                      <p:cBhvr additive="base">
                                        <p:cTn id="27"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52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a:t>
            </a:r>
            <a:endParaRPr lang="en-US" dirty="0"/>
          </a:p>
        </p:txBody>
      </p:sp>
      <p:sp>
        <p:nvSpPr>
          <p:cNvPr id="30723" name="Content Placeholder 2"/>
          <p:cNvSpPr>
            <a:spLocks noGrp="1"/>
          </p:cNvSpPr>
          <p:nvPr>
            <p:ph idx="1"/>
          </p:nvPr>
        </p:nvSpPr>
        <p:spPr/>
        <p:txBody>
          <a:bodyPr/>
          <a:lstStyle/>
          <a:p>
            <a:endParaRPr lang="en-US" smtClean="0"/>
          </a:p>
          <a:p>
            <a:pPr lvl="2"/>
            <a:r>
              <a:rPr lang="en-US" sz="4000" b="1" smtClean="0"/>
              <a:t>Hint: What is being measured or tested?</a:t>
            </a:r>
            <a:endParaRPr lang="en-US" sz="4000" smtClean="0"/>
          </a:p>
          <a:p>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marL="54864" indent="0" eaLnBrk="1" fontAlgn="auto" hangingPunct="1">
              <a:spcAft>
                <a:spcPts val="0"/>
              </a:spcAft>
              <a:defRPr/>
            </a:pPr>
            <a:endParaRPr lang="en-US">
              <a:solidFill>
                <a:schemeClr val="tx2">
                  <a:tint val="100000"/>
                  <a:shade val="90000"/>
                  <a:satMod val="250000"/>
                  <a:alpha val="100000"/>
                </a:schemeClr>
              </a:solidFill>
            </a:endParaRPr>
          </a:p>
        </p:txBody>
      </p:sp>
      <p:sp>
        <p:nvSpPr>
          <p:cNvPr id="12291" name="Rectangle 3"/>
          <p:cNvSpPr>
            <a:spLocks noGrp="1" noChangeArrowheads="1"/>
          </p:cNvSpPr>
          <p:nvPr>
            <p:ph idx="1"/>
          </p:nvPr>
        </p:nvSpPr>
        <p:spPr/>
        <p:txBody>
          <a:bodyPr/>
          <a:lstStyle/>
          <a:p>
            <a:pPr eaLnBrk="1" hangingPunct="1"/>
            <a:r>
              <a:rPr lang="en-US" dirty="0" smtClean="0"/>
              <a:t>3. Control Variable</a:t>
            </a:r>
          </a:p>
          <a:p>
            <a:pPr eaLnBrk="1" hangingPunct="1"/>
            <a:endParaRPr lang="en-US" dirty="0" smtClean="0"/>
          </a:p>
          <a:p>
            <a:pPr lvl="2" eaLnBrk="1" hangingPunct="1"/>
            <a:r>
              <a:rPr lang="en-US" dirty="0" smtClean="0"/>
              <a:t>This is a variable that stays the same for each trial of the experiment</a:t>
            </a:r>
          </a:p>
          <a:p>
            <a:pPr lvl="2" eaLnBrk="1" hangingPunct="1">
              <a:buFontTx/>
              <a:buNone/>
            </a:pPr>
            <a:endParaRPr lang="en-US" dirty="0" smtClean="0"/>
          </a:p>
          <a:p>
            <a:pPr lvl="2" eaLnBrk="1" hangingPunct="1"/>
            <a:r>
              <a:rPr lang="en-US" dirty="0" smtClean="0"/>
              <a:t>It does not change</a:t>
            </a:r>
          </a:p>
          <a:p>
            <a:pPr lvl="2" eaLnBrk="1" hangingPunct="1"/>
            <a:endParaRPr lang="en-US" dirty="0" smtClean="0"/>
          </a:p>
          <a:p>
            <a:pPr lvl="2" eaLnBrk="1" hangingPunct="1"/>
            <a:r>
              <a:rPr lang="en-US" dirty="0" smtClean="0"/>
              <a:t>This is EVERYTHING else on the ENVIRONMENT list that you made.</a:t>
            </a:r>
          </a:p>
          <a:p>
            <a:pPr lvl="2" eaLnBrk="1" hangingPunct="1"/>
            <a:endParaRPr lang="en-US" dirty="0" smtClean="0"/>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anim calcmode="lin" valueType="num">
                                      <p:cBhvr additive="base">
                                        <p:cTn id="7"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1">
                                            <p:txEl>
                                              <p:pRg st="4" end="4"/>
                                            </p:txEl>
                                          </p:spTgt>
                                        </p:tgtEl>
                                        <p:attrNameLst>
                                          <p:attrName>style.visibility</p:attrName>
                                        </p:attrNameLst>
                                      </p:cBhvr>
                                      <p:to>
                                        <p:strVal val="visible"/>
                                      </p:to>
                                    </p:set>
                                    <p:anim calcmode="lin" valueType="num">
                                      <p:cBhvr additive="base">
                                        <p:cTn id="13"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1">
                                            <p:txEl>
                                              <p:pRg st="6" end="6"/>
                                            </p:txEl>
                                          </p:spTgt>
                                        </p:tgtEl>
                                        <p:attrNameLst>
                                          <p:attrName>style.visibility</p:attrName>
                                        </p:attrNameLst>
                                      </p:cBhvr>
                                      <p:to>
                                        <p:strVal val="visible"/>
                                      </p:to>
                                    </p:set>
                                    <p:anim calcmode="lin" valueType="num">
                                      <p:cBhvr additive="base">
                                        <p:cTn id="19" dur="5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2771" name="Content Placeholder 2"/>
          <p:cNvSpPr>
            <a:spLocks noGrp="1"/>
          </p:cNvSpPr>
          <p:nvPr>
            <p:ph idx="1"/>
          </p:nvPr>
        </p:nvSpPr>
        <p:spPr/>
        <p:txBody>
          <a:bodyPr/>
          <a:lstStyle/>
          <a:p>
            <a:endParaRPr lang="en-US" smtClean="0"/>
          </a:p>
          <a:p>
            <a:pPr lvl="2"/>
            <a:r>
              <a:rPr lang="en-US" sz="6600" b="1" smtClean="0"/>
              <a:t>Hint: </a:t>
            </a:r>
          </a:p>
          <a:p>
            <a:pPr lvl="3"/>
            <a:r>
              <a:rPr lang="en-US" sz="6600" b="1" smtClean="0"/>
              <a:t>What stays the same?</a:t>
            </a:r>
            <a:endParaRPr lang="en-US" sz="6600" smtClean="0"/>
          </a:p>
          <a:p>
            <a:endParaRPr 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idx="4294967295"/>
          </p:nvPr>
        </p:nvSpPr>
        <p:spPr bwMode="auto"/>
        <p:txBody>
          <a:bodyPr vert="horz" wrap="square" lIns="91440" tIns="45720" bIns="45720" numCol="1" anchorCtr="0" compatLnSpc="1">
            <a:prstTxWarp prst="textNoShape">
              <a:avLst/>
            </a:prstTxWarp>
          </a:bodyPr>
          <a:lstStyle/>
          <a:p>
            <a:pPr eaLnBrk="1" hangingPunct="1">
              <a:defRPr/>
            </a:pPr>
            <a:endParaRPr lang="en-US" smtClean="0">
              <a:effectLst/>
            </a:endParaRPr>
          </a:p>
        </p:txBody>
      </p:sp>
      <p:sp>
        <p:nvSpPr>
          <p:cNvPr id="56323" name="Rectangle 3"/>
          <p:cNvSpPr>
            <a:spLocks noGrp="1"/>
          </p:cNvSpPr>
          <p:nvPr>
            <p:ph type="body" idx="4294967295"/>
          </p:nvPr>
        </p:nvSpPr>
        <p:spPr/>
        <p:txBody>
          <a:bodyPr/>
          <a:lstStyle/>
          <a:p>
            <a:pPr eaLnBrk="1" hangingPunct="1">
              <a:lnSpc>
                <a:spcPct val="90000"/>
              </a:lnSpc>
              <a:buFontTx/>
              <a:buNone/>
            </a:pPr>
            <a:r>
              <a:rPr lang="en-US" sz="3600" smtClean="0"/>
              <a:t>Example: </a:t>
            </a:r>
          </a:p>
          <a:p>
            <a:pPr eaLnBrk="1" hangingPunct="1">
              <a:lnSpc>
                <a:spcPct val="90000"/>
              </a:lnSpc>
              <a:buFontTx/>
              <a:buChar char=""/>
            </a:pPr>
            <a:r>
              <a:rPr lang="en-US" sz="3600" smtClean="0"/>
              <a:t>In the “Growth of Maple Tree in Varying Amounts of Sunlight” experiment</a:t>
            </a:r>
          </a:p>
          <a:p>
            <a:pPr eaLnBrk="1" hangingPunct="1">
              <a:lnSpc>
                <a:spcPct val="90000"/>
              </a:lnSpc>
              <a:buFontTx/>
              <a:buNone/>
            </a:pPr>
            <a:endParaRPr lang="en-US" sz="3600" smtClean="0"/>
          </a:p>
          <a:p>
            <a:pPr eaLnBrk="1" hangingPunct="1">
              <a:lnSpc>
                <a:spcPct val="90000"/>
              </a:lnSpc>
              <a:buFontTx/>
              <a:buNone/>
            </a:pPr>
            <a:r>
              <a:rPr lang="en-US" sz="2800" smtClean="0"/>
              <a:t>	-What variable(s) does not change?</a:t>
            </a:r>
          </a:p>
          <a:p>
            <a:pPr eaLnBrk="1" hangingPunct="1">
              <a:lnSpc>
                <a:spcPct val="90000"/>
              </a:lnSpc>
              <a:buFontTx/>
              <a:buNone/>
            </a:pPr>
            <a:endParaRPr lang="en-US" sz="2800" smtClean="0"/>
          </a:p>
          <a:p>
            <a:pPr eaLnBrk="1" hangingPunct="1">
              <a:lnSpc>
                <a:spcPct val="90000"/>
              </a:lnSpc>
              <a:buFontTx/>
              <a:buNone/>
            </a:pPr>
            <a:endParaRPr lang="en-US" sz="2800" smtClean="0">
              <a:solidFill>
                <a:schemeClr val="accent1"/>
              </a:solidFill>
            </a:endParaRPr>
          </a:p>
          <a:p>
            <a:pPr algn="ctr" eaLnBrk="1" hangingPunct="1">
              <a:lnSpc>
                <a:spcPct val="90000"/>
              </a:lnSpc>
              <a:buFontTx/>
              <a:buNone/>
            </a:pPr>
            <a:r>
              <a:rPr lang="en-US" sz="2800" smtClean="0">
                <a:solidFill>
                  <a:schemeClr val="accent1"/>
                </a:solidFill>
              </a:rPr>
              <a:t>   Could be, amount and type of water, type of soil, type of tree</a:t>
            </a:r>
            <a:endParaRPr lang="en-US" smtClean="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anim calcmode="lin" valueType="num">
                                      <p:cBhvr additive="base">
                                        <p:cTn id="7"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6323">
                                            <p:txEl>
                                              <p:pRg st="3" end="3"/>
                                            </p:txEl>
                                          </p:spTgt>
                                        </p:tgtEl>
                                        <p:attrNameLst>
                                          <p:attrName>style.visibility</p:attrName>
                                        </p:attrNameLst>
                                      </p:cBhvr>
                                      <p:to>
                                        <p:strVal val="visible"/>
                                      </p:to>
                                    </p:set>
                                    <p:anim calcmode="lin" valueType="num">
                                      <p:cBhvr additive="base">
                                        <p:cTn id="12"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6323">
                                            <p:txEl>
                                              <p:pRg st="6" end="6"/>
                                            </p:txEl>
                                          </p:spTgt>
                                        </p:tgtEl>
                                        <p:attrNameLst>
                                          <p:attrName>style.visibility</p:attrName>
                                        </p:attrNameLst>
                                      </p:cBhvr>
                                      <p:to>
                                        <p:strVal val="visible"/>
                                      </p:to>
                                    </p:set>
                                    <p:anim calcmode="lin" valueType="num">
                                      <p:cBhvr additive="base">
                                        <p:cTn id="18" dur="500" fill="hold"/>
                                        <p:tgtEl>
                                          <p:spTgt spid="56323">
                                            <p:txEl>
                                              <p:pRg st="6" end="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63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t>Let’s play….How did they think of that?</a:t>
            </a:r>
            <a:endParaRPr lang="en-US" dirty="0"/>
          </a:p>
        </p:txBody>
      </p:sp>
    </p:spTree>
    <p:extLst>
      <p:ext uri="{BB962C8B-B14F-4D97-AF65-F5344CB8AC3E}">
        <p14:creationId xmlns:p14="http://schemas.microsoft.com/office/powerpoint/2010/main" val="30129709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r>
              <a:rPr lang="en-US" sz="5400" dirty="0" smtClean="0"/>
              <a:t>Let’s Practice Identifying Variables</a:t>
            </a:r>
            <a:endParaRPr lang="en-US" sz="5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en-US" dirty="0" smtClean="0"/>
              <a:t>Quick Review</a:t>
            </a:r>
            <a:endParaRPr lang="en-US" dirty="0"/>
          </a:p>
        </p:txBody>
      </p:sp>
      <p:sp>
        <p:nvSpPr>
          <p:cNvPr id="3" name="Content Placeholder 2"/>
          <p:cNvSpPr>
            <a:spLocks noGrp="1"/>
          </p:cNvSpPr>
          <p:nvPr>
            <p:ph idx="1"/>
          </p:nvPr>
        </p:nvSpPr>
        <p:spPr>
          <a:xfrm>
            <a:off x="457200" y="1447800"/>
            <a:ext cx="8229600" cy="4724400"/>
          </a:xfrm>
        </p:spPr>
        <p:style>
          <a:lnRef idx="1">
            <a:schemeClr val="accent3"/>
          </a:lnRef>
          <a:fillRef idx="2">
            <a:schemeClr val="accent3"/>
          </a:fillRef>
          <a:effectRef idx="1">
            <a:schemeClr val="accent3"/>
          </a:effectRef>
          <a:fontRef idx="minor">
            <a:schemeClr val="dk1"/>
          </a:fontRef>
        </p:style>
        <p:txBody>
          <a:bodyPr/>
          <a:lstStyle/>
          <a:p>
            <a:r>
              <a:rPr lang="en-US" dirty="0" smtClean="0"/>
              <a:t>We have Observed and Inferred.</a:t>
            </a:r>
          </a:p>
          <a:p>
            <a:r>
              <a:rPr lang="en-US" dirty="0" smtClean="0"/>
              <a:t>We have listed Variables; What 3 HINT ?’s do I use when identifying VARIABLES?</a:t>
            </a:r>
          </a:p>
          <a:p>
            <a:pPr lvl="1"/>
            <a:r>
              <a:rPr lang="en-US" sz="3000" dirty="0">
                <a:solidFill>
                  <a:schemeClr val="accent6">
                    <a:lumMod val="50000"/>
                  </a:schemeClr>
                </a:solidFill>
                <a:latin typeface="Bauhaus 93" panose="04030905020B02020C02" pitchFamily="82" charset="0"/>
              </a:rPr>
              <a:t>I.V.- What am I changing?</a:t>
            </a:r>
          </a:p>
          <a:p>
            <a:pPr lvl="1"/>
            <a:r>
              <a:rPr lang="en-US" sz="3000" dirty="0">
                <a:solidFill>
                  <a:schemeClr val="accent6">
                    <a:lumMod val="50000"/>
                  </a:schemeClr>
                </a:solidFill>
                <a:latin typeface="Bauhaus 93" panose="04030905020B02020C02" pitchFamily="82" charset="0"/>
              </a:rPr>
              <a:t>D.V.- What is being measured?</a:t>
            </a:r>
          </a:p>
          <a:p>
            <a:pPr lvl="1"/>
            <a:r>
              <a:rPr lang="en-US" sz="3000" dirty="0">
                <a:solidFill>
                  <a:schemeClr val="accent6">
                    <a:lumMod val="50000"/>
                  </a:schemeClr>
                </a:solidFill>
                <a:latin typeface="Bauhaus 93" panose="04030905020B02020C02" pitchFamily="82" charset="0"/>
              </a:rPr>
              <a:t>C.V.- What stays the same</a:t>
            </a:r>
            <a:r>
              <a:rPr lang="en-US" sz="3000" dirty="0" smtClean="0">
                <a:solidFill>
                  <a:schemeClr val="accent6">
                    <a:lumMod val="50000"/>
                  </a:schemeClr>
                </a:solidFill>
                <a:latin typeface="Bauhaus 93" panose="04030905020B02020C02" pitchFamily="82" charset="0"/>
              </a:rPr>
              <a:t>?</a:t>
            </a:r>
            <a:endParaRPr lang="en-US" dirty="0" smtClean="0"/>
          </a:p>
          <a:p>
            <a:r>
              <a:rPr lang="en-US" dirty="0" smtClean="0"/>
              <a:t>We have written science ?</a:t>
            </a:r>
            <a:r>
              <a:rPr lang="en-US" dirty="0" smtClean="0"/>
              <a:t>’s</a:t>
            </a:r>
          </a:p>
          <a:p>
            <a:r>
              <a:rPr lang="en-US" dirty="0" smtClean="0"/>
              <a:t>We have written perfect hypothesis </a:t>
            </a:r>
            <a:endParaRPr lang="en-US" dirty="0" smtClean="0"/>
          </a:p>
        </p:txBody>
      </p:sp>
    </p:spTree>
    <p:extLst>
      <p:ext uri="{BB962C8B-B14F-4D97-AF65-F5344CB8AC3E}">
        <p14:creationId xmlns:p14="http://schemas.microsoft.com/office/powerpoint/2010/main" val="197073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0"/>
            <a:ext cx="8458200" cy="1143000"/>
          </a:xfrm>
        </p:spPr>
        <p:style>
          <a:lnRef idx="1">
            <a:schemeClr val="accent3"/>
          </a:lnRef>
          <a:fillRef idx="2">
            <a:schemeClr val="accent3"/>
          </a:fillRef>
          <a:effectRef idx="1">
            <a:schemeClr val="accent3"/>
          </a:effectRef>
          <a:fontRef idx="minor">
            <a:schemeClr val="dk1"/>
          </a:fontRef>
        </p:style>
        <p:txBody>
          <a:bodyPr/>
          <a:lstStyle/>
          <a:p>
            <a:pPr algn="ctr"/>
            <a:r>
              <a:rPr lang="en-US" dirty="0" smtClean="0">
                <a:solidFill>
                  <a:schemeClr val="accent4">
                    <a:lumMod val="75000"/>
                  </a:schemeClr>
                </a:solidFill>
                <a:latin typeface="Berlin Sans FB Demi" panose="020E0802020502020306" pitchFamily="34" charset="0"/>
              </a:rPr>
              <a:t>What’s the point Mendenall?</a:t>
            </a:r>
            <a:endParaRPr lang="en-US" dirty="0">
              <a:solidFill>
                <a:schemeClr val="accent4">
                  <a:lumMod val="75000"/>
                </a:schemeClr>
              </a:solidFill>
              <a:latin typeface="Berlin Sans FB Demi" panose="020E0802020502020306" pitchFamily="34" charset="0"/>
            </a:endParaRPr>
          </a:p>
        </p:txBody>
      </p:sp>
      <p:sp>
        <p:nvSpPr>
          <p:cNvPr id="3" name="Content Placeholder 2"/>
          <p:cNvSpPr>
            <a:spLocks noGrp="1"/>
          </p:cNvSpPr>
          <p:nvPr>
            <p:ph idx="1"/>
          </p:nvPr>
        </p:nvSpPr>
        <p:spPr>
          <a:xfrm>
            <a:off x="457200" y="609600"/>
            <a:ext cx="8229600" cy="5562600"/>
          </a:xfrm>
        </p:spPr>
        <p:txBody>
          <a:bodyPr/>
          <a:lstStyle/>
          <a:p>
            <a:pPr algn="ctr"/>
            <a:r>
              <a:rPr lang="en-US" sz="4400" dirty="0" smtClean="0">
                <a:solidFill>
                  <a:schemeClr val="accent3">
                    <a:lumMod val="50000"/>
                  </a:schemeClr>
                </a:solidFill>
                <a:latin typeface="Snap ITC" panose="04040A07060A02020202" pitchFamily="82" charset="0"/>
              </a:rPr>
              <a:t>Why are these concepts important to you, the teenage high school student?</a:t>
            </a:r>
            <a:endParaRPr lang="en-US" sz="4400" dirty="0">
              <a:solidFill>
                <a:schemeClr val="accent3">
                  <a:lumMod val="50000"/>
                </a:schemeClr>
              </a:solidFill>
              <a:latin typeface="Snap ITC" panose="04040A07060A02020202" pitchFamily="82" charset="0"/>
            </a:endParaRPr>
          </a:p>
        </p:txBody>
      </p:sp>
    </p:spTree>
    <p:extLst>
      <p:ext uri="{BB962C8B-B14F-4D97-AF65-F5344CB8AC3E}">
        <p14:creationId xmlns:p14="http://schemas.microsoft.com/office/powerpoint/2010/main" val="373993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US" dirty="0" smtClean="0"/>
              <a:t>Here’s why</a:t>
            </a:r>
            <a:endParaRPr lang="en-US" dirty="0"/>
          </a:p>
        </p:txBody>
      </p:sp>
      <p:sp>
        <p:nvSpPr>
          <p:cNvPr id="3" name="Content Placeholder 2"/>
          <p:cNvSpPr>
            <a:spLocks noGrp="1"/>
          </p:cNvSpPr>
          <p:nvPr>
            <p:ph idx="1"/>
          </p:nvPr>
        </p:nvSpPr>
        <p:spPr/>
        <p:txBody>
          <a:bodyPr/>
          <a:lstStyle/>
          <a:p>
            <a:pPr algn="ctr"/>
            <a:r>
              <a:rPr lang="en-US" sz="5400" dirty="0" smtClean="0">
                <a:latin typeface="Snap ITC" panose="04040A07060A02020202" pitchFamily="82" charset="0"/>
                <a:hlinkClick r:id="rId3"/>
              </a:rPr>
              <a:t>Real Life Problems</a:t>
            </a:r>
            <a:endParaRPr lang="en-US" sz="5400" dirty="0" smtClean="0">
              <a:latin typeface="Snap ITC" panose="04040A07060A02020202" pitchFamily="82" charset="0"/>
            </a:endParaRPr>
          </a:p>
          <a:p>
            <a:pPr algn="ctr"/>
            <a:endParaRPr lang="en-US" sz="5400" dirty="0">
              <a:latin typeface="Snap ITC" panose="04040A07060A02020202" pitchFamily="82" charset="0"/>
            </a:endParaRPr>
          </a:p>
          <a:p>
            <a:pPr algn="ctr"/>
            <a:r>
              <a:rPr lang="en-US" sz="5400" dirty="0" smtClean="0">
                <a:latin typeface="Snap ITC" panose="04040A07060A02020202" pitchFamily="82" charset="0"/>
                <a:hlinkClick r:id="rId4"/>
              </a:rPr>
              <a:t>and not so realistic</a:t>
            </a:r>
            <a:endParaRPr lang="en-US" sz="5400" dirty="0">
              <a:latin typeface="Snap ITC" panose="04040A07060A02020202" pitchFamily="82" charset="0"/>
            </a:endParaRPr>
          </a:p>
        </p:txBody>
      </p:sp>
    </p:spTree>
    <p:extLst>
      <p:ext uri="{BB962C8B-B14F-4D97-AF65-F5344CB8AC3E}">
        <p14:creationId xmlns:p14="http://schemas.microsoft.com/office/powerpoint/2010/main" val="36634987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en-US" dirty="0" smtClean="0"/>
              <a:t>It’s </a:t>
            </a:r>
            <a:r>
              <a:rPr lang="en-US" dirty="0" smtClean="0"/>
              <a:t>Friday, </a:t>
            </a:r>
            <a:r>
              <a:rPr lang="en-US" dirty="0" smtClean="0"/>
              <a:t>Yay!</a:t>
            </a:r>
            <a:endParaRPr lang="en-US" dirty="0"/>
          </a:p>
        </p:txBody>
      </p:sp>
      <p:sp>
        <p:nvSpPr>
          <p:cNvPr id="3" name="Content Placeholder 2"/>
          <p:cNvSpPr>
            <a:spLocks noGrp="1"/>
          </p:cNvSpPr>
          <p:nvPr>
            <p:ph idx="1"/>
          </p:nvPr>
        </p:nvSpPr>
        <p:spPr>
          <a:xfrm>
            <a:off x="457200" y="1447800"/>
            <a:ext cx="8229600" cy="4525962"/>
          </a:xfrm>
        </p:spPr>
        <p:style>
          <a:lnRef idx="1">
            <a:schemeClr val="accent5"/>
          </a:lnRef>
          <a:fillRef idx="2">
            <a:schemeClr val="accent5"/>
          </a:fillRef>
          <a:effectRef idx="1">
            <a:schemeClr val="accent5"/>
          </a:effectRef>
          <a:fontRef idx="minor">
            <a:schemeClr val="dk1"/>
          </a:fontRef>
        </p:style>
        <p:txBody>
          <a:bodyPr/>
          <a:lstStyle/>
          <a:p>
            <a:r>
              <a:rPr lang="en-US" dirty="0" smtClean="0"/>
              <a:t>You need to grab</a:t>
            </a:r>
          </a:p>
          <a:p>
            <a:pPr lvl="1"/>
            <a:r>
              <a:rPr lang="en-US" dirty="0" smtClean="0"/>
              <a:t>Your folder (always)</a:t>
            </a:r>
          </a:p>
          <a:p>
            <a:pPr lvl="1"/>
            <a:r>
              <a:rPr lang="en-US" dirty="0" smtClean="0"/>
              <a:t>A writing utensil</a:t>
            </a:r>
          </a:p>
          <a:p>
            <a:pPr lvl="1" algn="ctr"/>
            <a:r>
              <a:rPr lang="en-US" sz="3200" dirty="0" smtClean="0"/>
              <a:t>Did you think of any REAL Life circumstances in which you apply the scientific process?</a:t>
            </a:r>
          </a:p>
          <a:p>
            <a:pPr lvl="1"/>
            <a:endParaRPr lang="en-US" dirty="0" smtClean="0"/>
          </a:p>
          <a:p>
            <a:pPr marL="411163" lvl="1" indent="0">
              <a:buNone/>
            </a:pPr>
            <a:endParaRPr lang="en-US" dirty="0"/>
          </a:p>
        </p:txBody>
      </p:sp>
      <p:pic>
        <p:nvPicPr>
          <p:cNvPr id="11266" name="Picture 2" descr="Tiger%20Cup%20takes%20care%20of%20mon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8018" y="4495800"/>
            <a:ext cx="3419013" cy="2255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4800176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498600"/>
          </a:xfrm>
        </p:spPr>
        <p:txBody>
          <a:bodyPr>
            <a:normAutofit/>
          </a:bodyPr>
          <a:lstStyle/>
          <a:p>
            <a:r>
              <a:rPr lang="en-US" dirty="0" smtClean="0"/>
              <a:t>Now I have my Experimental? </a:t>
            </a:r>
            <a:endParaRPr lang="en-US" dirty="0"/>
          </a:p>
        </p:txBody>
      </p:sp>
      <p:sp>
        <p:nvSpPr>
          <p:cNvPr id="3" name="Content Placeholder 2"/>
          <p:cNvSpPr>
            <a:spLocks noGrp="1"/>
          </p:cNvSpPr>
          <p:nvPr>
            <p:ph idx="1"/>
          </p:nvPr>
        </p:nvSpPr>
        <p:spPr>
          <a:xfrm>
            <a:off x="457200" y="1905000"/>
            <a:ext cx="8229600" cy="4525962"/>
          </a:xfrm>
        </p:spPr>
        <p:txBody>
          <a:bodyPr/>
          <a:lstStyle/>
          <a:p>
            <a:r>
              <a:rPr lang="en-US" dirty="0" smtClean="0"/>
              <a:t>What’s next? </a:t>
            </a:r>
          </a:p>
          <a:p>
            <a:r>
              <a:rPr lang="en-US" dirty="0" smtClean="0"/>
              <a:t>It is time to start setting up your formal investigation…</a:t>
            </a:r>
          </a:p>
          <a:p>
            <a:endParaRPr lang="en-US" dirty="0" smtClean="0"/>
          </a:p>
          <a:p>
            <a:pPr lvl="1"/>
            <a:r>
              <a:rPr lang="en-US" dirty="0" smtClean="0"/>
              <a:t>The following will guide you…</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Please look at Page 1</a:t>
            </a:r>
            <a:endParaRPr lang="en-US" dirty="0">
              <a:solidFill>
                <a:schemeClr val="tx2">
                  <a:tint val="100000"/>
                  <a:shade val="90000"/>
                  <a:satMod val="250000"/>
                  <a:alpha val="100000"/>
                </a:schemeClr>
              </a:solidFill>
            </a:endParaRPr>
          </a:p>
        </p:txBody>
      </p:sp>
      <p:sp>
        <p:nvSpPr>
          <p:cNvPr id="3075" name="Rectangle 3"/>
          <p:cNvSpPr>
            <a:spLocks noGrp="1" noChangeArrowheads="1"/>
          </p:cNvSpPr>
          <p:nvPr>
            <p:ph idx="1"/>
          </p:nvPr>
        </p:nvSpPr>
        <p:spPr/>
        <p:txBody>
          <a:bodyPr/>
          <a:lstStyle/>
          <a:p>
            <a:pPr eaLnBrk="1" hangingPunct="1"/>
            <a:r>
              <a:rPr lang="en-US" dirty="0" smtClean="0"/>
              <a:t>Your lab report will be a formal write up about the results of the experiment you have designed or performed. </a:t>
            </a:r>
          </a:p>
          <a:p>
            <a:pPr eaLnBrk="1" hangingPunct="1">
              <a:buFontTx/>
              <a:buNone/>
            </a:pPr>
            <a:endParaRPr lang="en-US" dirty="0" smtClean="0"/>
          </a:p>
          <a:p>
            <a:pPr eaLnBrk="1" hangingPunct="1"/>
            <a:r>
              <a:rPr lang="en-US" dirty="0" smtClean="0"/>
              <a:t>It will be written in a </a:t>
            </a:r>
            <a:r>
              <a:rPr lang="en-US" u="sng" dirty="0" smtClean="0"/>
              <a:t>12pt. </a:t>
            </a:r>
            <a:r>
              <a:rPr lang="en-US" dirty="0" smtClean="0"/>
              <a:t>font in Ariel or Times New Roman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additive="base">
                                        <p:cTn id="13"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marL="54864" indent="0" eaLnBrk="1" fontAlgn="auto" hangingPunct="1">
              <a:spcAft>
                <a:spcPts val="0"/>
              </a:spcAft>
              <a:defRPr/>
            </a:pPr>
            <a:endParaRPr lang="en-US">
              <a:solidFill>
                <a:schemeClr val="tx2">
                  <a:tint val="100000"/>
                  <a:shade val="90000"/>
                  <a:satMod val="250000"/>
                  <a:alpha val="100000"/>
                </a:schemeClr>
              </a:solidFill>
            </a:endParaRPr>
          </a:p>
        </p:txBody>
      </p:sp>
      <p:sp>
        <p:nvSpPr>
          <p:cNvPr id="19459" name="Rectangle 3"/>
          <p:cNvSpPr>
            <a:spLocks noGrp="1" noChangeArrowheads="1"/>
          </p:cNvSpPr>
          <p:nvPr>
            <p:ph idx="1"/>
          </p:nvPr>
        </p:nvSpPr>
        <p:spPr/>
        <p:txBody>
          <a:bodyPr/>
          <a:lstStyle/>
          <a:p>
            <a:pPr eaLnBrk="1" hangingPunct="1"/>
            <a:r>
              <a:rPr lang="en-US" dirty="0" smtClean="0"/>
              <a:t>It must maintain MLA standards with one inch margins all around.</a:t>
            </a:r>
          </a:p>
          <a:p>
            <a:pPr eaLnBrk="1" hangingPunct="1">
              <a:buFontTx/>
              <a:buNone/>
            </a:pPr>
            <a:endParaRPr lang="en-US" dirty="0" smtClean="0"/>
          </a:p>
          <a:p>
            <a:r>
              <a:rPr lang="en-US" dirty="0" smtClean="0"/>
              <a:t>It must include each of the following sections.  Section need to be </a:t>
            </a:r>
            <a:r>
              <a:rPr lang="en-US" u="sng" dirty="0" smtClean="0"/>
              <a:t>labeled  </a:t>
            </a:r>
            <a:r>
              <a:rPr lang="en-US" dirty="0" smtClean="0"/>
              <a:t> (do not label title) </a:t>
            </a:r>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anim calcmode="lin" valueType="num">
                                      <p:cBhvr additive="base">
                                        <p:cTn id="13"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style>
          <a:lnRef idx="2">
            <a:schemeClr val="accent5"/>
          </a:lnRef>
          <a:fillRef idx="1">
            <a:schemeClr val="lt1"/>
          </a:fillRef>
          <a:effectRef idx="0">
            <a:schemeClr val="accent5"/>
          </a:effectRef>
          <a:fontRef idx="minor">
            <a:schemeClr val="dk1"/>
          </a:fontRef>
        </p:style>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The Title</a:t>
            </a:r>
            <a:endParaRPr lang="en-US" dirty="0">
              <a:solidFill>
                <a:schemeClr val="tx2">
                  <a:tint val="100000"/>
                  <a:shade val="90000"/>
                  <a:satMod val="250000"/>
                  <a:alpha val="100000"/>
                </a:schemeClr>
              </a:solidFill>
            </a:endParaRPr>
          </a:p>
        </p:txBody>
      </p:sp>
      <p:sp>
        <p:nvSpPr>
          <p:cNvPr id="5123" name="Rectangle 3"/>
          <p:cNvSpPr>
            <a:spLocks noGrp="1" noChangeArrowheads="1"/>
          </p:cNvSpPr>
          <p:nvPr>
            <p:ph idx="1"/>
          </p:nvPr>
        </p:nvSpPr>
        <p:spPr>
          <a:xfrm>
            <a:off x="457200" y="1646238"/>
            <a:ext cx="8229600" cy="5211762"/>
          </a:xfrm>
        </p:spPr>
        <p:txBody>
          <a:bodyPr/>
          <a:lstStyle/>
          <a:p>
            <a:r>
              <a:rPr lang="en-US" dirty="0" smtClean="0"/>
              <a:t>MAKE SURE IT MAKES SENSE TO THE READER.</a:t>
            </a:r>
          </a:p>
          <a:p>
            <a:pPr>
              <a:buFont typeface="Wingdings 2" pitchFamily="18" charset="2"/>
              <a:buNone/>
            </a:pPr>
            <a:endParaRPr lang="en-US" dirty="0" smtClean="0"/>
          </a:p>
          <a:p>
            <a:r>
              <a:rPr lang="en-US" dirty="0" smtClean="0"/>
              <a:t>Needs to include Independent and Dependent Variables. </a:t>
            </a:r>
          </a:p>
          <a:p>
            <a:pPr>
              <a:buFont typeface="Wingdings 2" pitchFamily="18" charset="2"/>
              <a:buNone/>
            </a:pPr>
            <a:endParaRPr lang="en-US" dirty="0" smtClean="0"/>
          </a:p>
          <a:p>
            <a:r>
              <a:rPr lang="en-US" dirty="0" smtClean="0"/>
              <a:t>It will be centered </a:t>
            </a:r>
          </a:p>
          <a:p>
            <a:pPr>
              <a:buFont typeface="Wingdings 2" pitchFamily="18" charset="2"/>
              <a:buNone/>
            </a:pPr>
            <a:endParaRPr lang="en-US" dirty="0" smtClean="0"/>
          </a:p>
          <a:p>
            <a:pPr lvl="1" eaLnBrk="1" hangingPunct="1">
              <a:buFontTx/>
              <a:buNone/>
            </a:pPr>
            <a:r>
              <a:rPr lang="en-US" dirty="0" smtClean="0"/>
              <a:t>                       </a:t>
            </a:r>
          </a:p>
          <a:p>
            <a:pPr eaLnBrk="1" hangingPunct="1">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 calcmode="lin" valueType="num">
                                      <p:cBhvr additive="base">
                                        <p:cTn id="19"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Title continued</a:t>
            </a:r>
            <a:endParaRPr lang="en-US" dirty="0"/>
          </a:p>
        </p:txBody>
      </p:sp>
      <p:sp>
        <p:nvSpPr>
          <p:cNvPr id="3" name="Content Placeholder 2"/>
          <p:cNvSpPr>
            <a:spLocks noGrp="1"/>
          </p:cNvSpPr>
          <p:nvPr>
            <p:ph idx="1"/>
          </p:nvPr>
        </p:nvSpPr>
        <p:spPr>
          <a:xfrm>
            <a:off x="381000" y="1676400"/>
            <a:ext cx="8229600" cy="4525963"/>
          </a:xfrm>
        </p:spPr>
        <p:txBody>
          <a:bodyPr/>
          <a:lstStyle/>
          <a:p>
            <a:r>
              <a:rPr lang="en-US" dirty="0" smtClean="0"/>
              <a:t>There are no title pages attached to lab handouts.  </a:t>
            </a:r>
          </a:p>
          <a:p>
            <a:pPr lvl="1" eaLnBrk="1" hangingPunct="1"/>
            <a:endParaRPr lang="en-US" dirty="0" smtClean="0"/>
          </a:p>
          <a:p>
            <a:pPr lvl="1" eaLnBrk="1" hangingPunct="1"/>
            <a:endParaRPr lang="en-US" dirty="0" smtClean="0"/>
          </a:p>
          <a:p>
            <a:pPr lvl="1" eaLnBrk="1" hangingPunct="1"/>
            <a:r>
              <a:rPr lang="en-US" dirty="0" smtClean="0"/>
              <a:t>Examples: </a:t>
            </a:r>
          </a:p>
          <a:p>
            <a:pPr lvl="2"/>
            <a:r>
              <a:rPr lang="en-US" sz="2400" dirty="0" smtClean="0"/>
              <a:t>Number of Sunflower Seeds Produced vs. Amount of Water</a:t>
            </a:r>
          </a:p>
          <a:p>
            <a:pPr lvl="2">
              <a:buFont typeface="Wingdings 2" pitchFamily="18" charset="2"/>
              <a:buNone/>
            </a:pPr>
            <a:endParaRPr lang="en-US" sz="2400" dirty="0" smtClean="0"/>
          </a:p>
          <a:p>
            <a:pPr lvl="2"/>
            <a:r>
              <a:rPr lang="en-US" sz="2400" dirty="0" smtClean="0"/>
              <a:t>Amount of Sunflower Seeds Produced When Using Varying  Quantities of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105400"/>
            <a:ext cx="8229600" cy="1143000"/>
          </a:xfrm>
        </p:spPr>
        <p:txBody>
          <a:bodyPr/>
          <a:lstStyle/>
          <a:p>
            <a:r>
              <a:rPr lang="en-US" dirty="0" smtClean="0"/>
              <a:t>What is it? </a:t>
            </a:r>
            <a:endParaRPr lang="en-US" dirty="0"/>
          </a:p>
        </p:txBody>
      </p:sp>
      <p:sp>
        <p:nvSpPr>
          <p:cNvPr id="3" name="Content Placeholder 2"/>
          <p:cNvSpPr>
            <a:spLocks noGrp="1"/>
          </p:cNvSpPr>
          <p:nvPr>
            <p:ph sz="quarter" idx="4294967295"/>
          </p:nvPr>
        </p:nvSpPr>
        <p:spPr>
          <a:xfrm>
            <a:off x="457200" y="304800"/>
            <a:ext cx="8229600" cy="4906963"/>
          </a:xfrm>
          <a:prstGeom prst="rect">
            <a:avLst/>
          </a:prstGeom>
        </p:spPr>
        <p:txBody>
          <a:bodyPr>
            <a:normAutofit fontScale="70000" lnSpcReduction="20000"/>
          </a:bodyPr>
          <a:lstStyle/>
          <a:p>
            <a:r>
              <a:rPr lang="en-US" dirty="0" smtClean="0"/>
              <a:t>In 1948</a:t>
            </a:r>
            <a:r>
              <a:rPr lang="en-US" dirty="0"/>
              <a:t>. George de </a:t>
            </a:r>
            <a:r>
              <a:rPr lang="en-US" dirty="0" err="1"/>
              <a:t>Mestral</a:t>
            </a:r>
            <a:r>
              <a:rPr lang="en-US" dirty="0"/>
              <a:t>, a Swiss engineer, returned from a walk </a:t>
            </a:r>
            <a:r>
              <a:rPr lang="en-US" dirty="0" smtClean="0"/>
              <a:t>and </a:t>
            </a:r>
            <a:r>
              <a:rPr lang="en-US" dirty="0"/>
              <a:t>found some cockleburs clinging to his cloth jacket. </a:t>
            </a:r>
            <a:endParaRPr lang="en-US" dirty="0" smtClean="0"/>
          </a:p>
          <a:p>
            <a:r>
              <a:rPr lang="en-US" dirty="0" smtClean="0"/>
              <a:t>When </a:t>
            </a:r>
            <a:r>
              <a:rPr lang="en-US" dirty="0"/>
              <a:t>de </a:t>
            </a:r>
            <a:r>
              <a:rPr lang="en-US" dirty="0" err="1"/>
              <a:t>Mestral</a:t>
            </a:r>
            <a:r>
              <a:rPr lang="en-US" dirty="0"/>
              <a:t> loosened them, he examined one under his microscope. The principle was simple. The cocklebur is a maze of thin strands with burrs (or hooks) on the ends that cling to fabrics or animal </a:t>
            </a:r>
            <a:r>
              <a:rPr lang="en-US" dirty="0" smtClean="0"/>
              <a:t>fur.</a:t>
            </a:r>
          </a:p>
          <a:p>
            <a:r>
              <a:rPr lang="en-US" dirty="0" smtClean="0"/>
              <a:t>By </a:t>
            </a:r>
            <a:r>
              <a:rPr lang="en-US" dirty="0"/>
              <a:t>the accident of the cockleburs sticking to his jacket, George de </a:t>
            </a:r>
            <a:r>
              <a:rPr lang="en-US" dirty="0" err="1"/>
              <a:t>Mestral</a:t>
            </a:r>
            <a:r>
              <a:rPr lang="en-US" dirty="0"/>
              <a:t> recognized the potential for a practical new fastener. </a:t>
            </a:r>
            <a:endParaRPr lang="en-US" dirty="0" smtClean="0"/>
          </a:p>
          <a:p>
            <a:r>
              <a:rPr lang="en-US" dirty="0" smtClean="0"/>
              <a:t>It </a:t>
            </a:r>
            <a:r>
              <a:rPr lang="en-US" dirty="0"/>
              <a:t>took eight years to experiment, develop, and perfect the invention, which consists of two strips of nylon fabric. </a:t>
            </a:r>
            <a:endParaRPr lang="en-US" dirty="0" smtClean="0"/>
          </a:p>
          <a:p>
            <a:r>
              <a:rPr lang="en-US" dirty="0" smtClean="0"/>
              <a:t>One </a:t>
            </a:r>
            <a:r>
              <a:rPr lang="en-US" dirty="0"/>
              <a:t>strip contains thousands of small hooks. The other strip contains small loops. </a:t>
            </a:r>
            <a:endParaRPr lang="en-US" dirty="0" smtClean="0"/>
          </a:p>
          <a:p>
            <a:r>
              <a:rPr lang="en-US" dirty="0" smtClean="0"/>
              <a:t>When </a:t>
            </a:r>
            <a:r>
              <a:rPr lang="en-US" dirty="0"/>
              <a:t>the two strips are pressed together, they form a strong bond.  </a:t>
            </a:r>
            <a:r>
              <a:rPr lang="en-US" dirty="0" smtClean="0"/>
              <a:t>It </a:t>
            </a:r>
            <a:r>
              <a:rPr lang="en-US" dirty="0"/>
              <a:t>is strong, easily separated, lightweight, durable, and washable, comes in a variety of colors, and won’t jam. </a:t>
            </a:r>
          </a:p>
        </p:txBody>
      </p:sp>
      <p:pic>
        <p:nvPicPr>
          <p:cNvPr id="2050" name="Picture 2" descr="http://www.howitworksdaily.com/wp-content/uploads/2012/05/velc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81400"/>
            <a:ext cx="7331275" cy="5867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warissharif.com/wp-content/uploads/2012/03/velcro-ta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800" y="388070"/>
            <a:ext cx="7534275" cy="5768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00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fade">
                                      <p:cBhvr>
                                        <p:cTn id="37" dur="500"/>
                                        <p:tgtEl>
                                          <p:spTgt spid="20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52"/>
                                        </p:tgtEl>
                                        <p:attrNameLst>
                                          <p:attrName>style.visibility</p:attrName>
                                        </p:attrNameLst>
                                      </p:cBhvr>
                                      <p:to>
                                        <p:strVal val="visible"/>
                                      </p:to>
                                    </p:set>
                                    <p:animEffect transition="in" filter="fade">
                                      <p:cBhvr>
                                        <p:cTn id="4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style>
          <a:lnRef idx="2">
            <a:schemeClr val="accent5"/>
          </a:lnRef>
          <a:fillRef idx="1">
            <a:schemeClr val="lt1"/>
          </a:fillRef>
          <a:effectRef idx="0">
            <a:schemeClr val="accent5"/>
          </a:effectRef>
          <a:fontRef idx="minor">
            <a:schemeClr val="dk1"/>
          </a:fontRef>
        </p:style>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The Introduction</a:t>
            </a:r>
            <a:endParaRPr lang="en-US" dirty="0">
              <a:solidFill>
                <a:schemeClr val="tx2">
                  <a:tint val="100000"/>
                  <a:shade val="90000"/>
                  <a:satMod val="250000"/>
                  <a:alpha val="100000"/>
                </a:schemeClr>
              </a:solidFill>
            </a:endParaRPr>
          </a:p>
        </p:txBody>
      </p:sp>
      <p:sp>
        <p:nvSpPr>
          <p:cNvPr id="35843" name="Rectangle 3"/>
          <p:cNvSpPr>
            <a:spLocks noGrp="1" noChangeArrowheads="1"/>
          </p:cNvSpPr>
          <p:nvPr>
            <p:ph idx="1"/>
          </p:nvPr>
        </p:nvSpPr>
        <p:spPr/>
        <p:txBody>
          <a:bodyPr/>
          <a:lstStyle/>
          <a:p>
            <a:pPr eaLnBrk="1" hangingPunct="1"/>
            <a:r>
              <a:rPr lang="en-US" sz="4000" dirty="0" smtClean="0"/>
              <a:t>This section will include the Background, Experimental Question/Purpose, Variables, and Hypothesis</a:t>
            </a:r>
          </a:p>
          <a:p>
            <a:pPr eaLnBrk="1" hangingPunct="1"/>
            <a:endParaRPr lang="en-US" sz="4000" dirty="0" smtClean="0"/>
          </a:p>
          <a:p>
            <a:pPr lvl="1" eaLnBrk="1" hangingPunct="1"/>
            <a:r>
              <a:rPr lang="en-US" sz="3400" dirty="0" smtClean="0"/>
              <a:t>What parts of the Introduction have we already discussed?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2500"/>
                                  </p:stCondLst>
                                  <p:childTnLst>
                                    <p:set>
                                      <p:cBhvr>
                                        <p:cTn id="11" dur="1" fill="hold">
                                          <p:stCondLst>
                                            <p:cond delay="0"/>
                                          </p:stCondLst>
                                        </p:cTn>
                                        <p:tgtEl>
                                          <p:spTgt spid="35843">
                                            <p:txEl>
                                              <p:pRg st="2" end="2"/>
                                            </p:txEl>
                                          </p:spTgt>
                                        </p:tgtEl>
                                        <p:attrNameLst>
                                          <p:attrName>style.visibility</p:attrName>
                                        </p:attrNameLst>
                                      </p:cBhvr>
                                      <p:to>
                                        <p:strVal val="visible"/>
                                      </p:to>
                                    </p:set>
                                    <p:anim calcmode="lin" valueType="num">
                                      <p:cBhvr additive="base">
                                        <p:cTn id="12"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Introduction continued..</a:t>
            </a:r>
            <a:endParaRPr lang="en-US" dirty="0">
              <a:solidFill>
                <a:schemeClr val="tx2">
                  <a:tint val="100000"/>
                  <a:shade val="90000"/>
                  <a:satMod val="250000"/>
                  <a:alpha val="100000"/>
                </a:schemeClr>
              </a:solidFill>
            </a:endParaRPr>
          </a:p>
        </p:txBody>
      </p:sp>
      <p:sp>
        <p:nvSpPr>
          <p:cNvPr id="36867" name="Rectangle 3"/>
          <p:cNvSpPr>
            <a:spLocks noGrp="1" noChangeArrowheads="1"/>
          </p:cNvSpPr>
          <p:nvPr>
            <p:ph idx="1"/>
          </p:nvPr>
        </p:nvSpPr>
        <p:spPr/>
        <p:txBody>
          <a:bodyPr/>
          <a:lstStyle/>
          <a:p>
            <a:pPr eaLnBrk="1" hangingPunct="1"/>
            <a:r>
              <a:rPr lang="en-US" sz="4000" dirty="0" smtClean="0"/>
              <a:t>Background: In this section you will include the scientific principles that relate to your scientific investigation.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36867"/>
                                        </p:tgtEl>
                                        <p:attrNameLst>
                                          <p:attrName>style.visibility</p:attrName>
                                        </p:attrNameLst>
                                      </p:cBhvr>
                                      <p:to>
                                        <p:strVal val="visible"/>
                                      </p:to>
                                    </p:set>
                                    <p:anim calcmode="lin" valueType="num">
                                      <p:cBhvr additive="base">
                                        <p:cTn id="7" dur="500" fill="hold"/>
                                        <p:tgtEl>
                                          <p:spTgt spid="36867"/>
                                        </p:tgtEl>
                                        <p:attrNameLst>
                                          <p:attrName>ppt_x</p:attrName>
                                        </p:attrNameLst>
                                      </p:cBhvr>
                                      <p:tavLst>
                                        <p:tav tm="0">
                                          <p:val>
                                            <p:strVal val="#ppt_x"/>
                                          </p:val>
                                        </p:tav>
                                        <p:tav tm="100000">
                                          <p:val>
                                            <p:strVal val="#ppt_x"/>
                                          </p:val>
                                        </p:tav>
                                      </p:tavLst>
                                    </p:anim>
                                    <p:anim calcmode="lin" valueType="num">
                                      <p:cBhvr additive="base">
                                        <p:cTn id="8" dur="500" fill="hold"/>
                                        <p:tgtEl>
                                          <p:spTgt spid="368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For example.</a:t>
            </a:r>
            <a:endParaRPr lang="en-US" dirty="0">
              <a:solidFill>
                <a:schemeClr val="tx2">
                  <a:tint val="100000"/>
                  <a:shade val="90000"/>
                  <a:satMod val="250000"/>
                  <a:alpha val="100000"/>
                </a:schemeClr>
              </a:solidFill>
            </a:endParaRPr>
          </a:p>
        </p:txBody>
      </p:sp>
      <p:sp>
        <p:nvSpPr>
          <p:cNvPr id="37891" name="Rectangle 3"/>
          <p:cNvSpPr>
            <a:spLocks noGrp="1" noChangeArrowheads="1"/>
          </p:cNvSpPr>
          <p:nvPr>
            <p:ph idx="1"/>
          </p:nvPr>
        </p:nvSpPr>
        <p:spPr/>
        <p:txBody>
          <a:bodyPr/>
          <a:lstStyle/>
          <a:p>
            <a:pPr eaLnBrk="1" hangingPunct="1"/>
            <a:r>
              <a:rPr lang="en-US" sz="4000" dirty="0" smtClean="0"/>
              <a:t>For the following experimental question/purpose you would include information about photosynthesis, growth rates of sunflowers, typical seed counts, etc.</a:t>
            </a:r>
          </a:p>
          <a:p>
            <a:pPr eaLnBrk="1" hangingPunct="1"/>
            <a:r>
              <a:rPr lang="en-US" sz="4000" dirty="0" smtClean="0"/>
              <a:t>Be sure to cite your sources.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p:txBody>
          <a:bodyPr/>
          <a:lstStyle/>
          <a:p>
            <a:r>
              <a:rPr lang="en-US" dirty="0" smtClean="0"/>
              <a:t>We have already covered the Variable and the Experimental Question.</a:t>
            </a:r>
          </a:p>
          <a:p>
            <a:pPr>
              <a:buNone/>
            </a:pPr>
            <a:endParaRPr lang="en-US" dirty="0" smtClean="0"/>
          </a:p>
          <a:p>
            <a:r>
              <a:rPr lang="en-US" dirty="0" smtClean="0"/>
              <a:t>Please turn to page 3</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2">
            <a:schemeClr val="dk2"/>
          </a:fillRef>
          <a:effectRef idx="0">
            <a:scrgbClr r="0" g="0" b="0"/>
          </a:effectRef>
          <a:fontRef idx="major"/>
        </p:style>
        <p:txBody>
          <a:bodyPr/>
          <a:lstStyle/>
          <a:p>
            <a:pPr algn="l"/>
            <a:r>
              <a:rPr lang="en-US" dirty="0" smtClean="0"/>
              <a:t>On a white board…</a:t>
            </a:r>
            <a:endParaRPr lang="en-US" dirty="0"/>
          </a:p>
        </p:txBody>
      </p:sp>
      <p:sp>
        <p:nvSpPr>
          <p:cNvPr id="3" name="Content Placeholder 2"/>
          <p:cNvSpPr>
            <a:spLocks noGrp="1"/>
          </p:cNvSpPr>
          <p:nvPr>
            <p:ph idx="1"/>
          </p:nvPr>
        </p:nvSpPr>
        <p:spPr/>
        <p:txBody>
          <a:bodyPr/>
          <a:lstStyle/>
          <a:p>
            <a:r>
              <a:rPr lang="en-US" dirty="0" smtClean="0"/>
              <a:t>Write a hypothesis for the following situation.</a:t>
            </a:r>
          </a:p>
          <a:p>
            <a:pPr lvl="1"/>
            <a:r>
              <a:rPr lang="en-US" sz="3200" dirty="0" smtClean="0"/>
              <a:t>Mrs. Mendenall would like to figure out why </a:t>
            </a:r>
            <a:r>
              <a:rPr lang="en-US" sz="3200" dirty="0" err="1" smtClean="0"/>
              <a:t>Ploopy</a:t>
            </a:r>
            <a:r>
              <a:rPr lang="en-US" sz="3200" dirty="0" smtClean="0"/>
              <a:t> seems to be sad lately.  She plans to release a bunch of mosquitos around the room tonight as a treat for him.  </a:t>
            </a:r>
          </a:p>
          <a:p>
            <a:pPr marL="411163" lvl="1" indent="0">
              <a:buNone/>
            </a:pPr>
            <a:endParaRPr lang="en-US" sz="3200" dirty="0" smtClean="0"/>
          </a:p>
          <a:p>
            <a:pPr marL="411163" lvl="1" indent="0">
              <a:buNone/>
            </a:pPr>
            <a:endParaRPr lang="en-US" dirty="0"/>
          </a:p>
        </p:txBody>
      </p:sp>
      <p:pic>
        <p:nvPicPr>
          <p:cNvPr id="5122" name="Picture 2" descr="http://www.parkerliveonline.com/wp-content/uploads/2012/09/mosquito.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0354858">
            <a:off x="6790694" y="175004"/>
            <a:ext cx="1794689" cy="14171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0768221">
            <a:off x="660118" y="2319979"/>
            <a:ext cx="8077200" cy="1323439"/>
          </a:xfrm>
          <a:prstGeom prst="rect">
            <a:avLst/>
          </a:prstGeom>
          <a:effectLst>
            <a:glow rad="228600">
              <a:schemeClr val="accent6">
                <a:satMod val="175000"/>
                <a:alpha val="40000"/>
              </a:schemeClr>
            </a:glow>
            <a:outerShdw blurRad="50800" dist="38100" dir="5400000" rotWithShape="0">
              <a:srgbClr val="000000">
                <a:alpha val="43137"/>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000" dirty="0" smtClean="0"/>
              <a:t>Now set your board aside, </a:t>
            </a:r>
          </a:p>
          <a:p>
            <a:pPr algn="ctr"/>
            <a:r>
              <a:rPr lang="en-US" sz="4000" dirty="0" smtClean="0"/>
              <a:t>DON’T ERASE IT</a:t>
            </a:r>
            <a:endParaRPr lang="en-US" sz="4000" dirty="0"/>
          </a:p>
        </p:txBody>
      </p:sp>
    </p:spTree>
    <p:extLst>
      <p:ext uri="{BB962C8B-B14F-4D97-AF65-F5344CB8AC3E}">
        <p14:creationId xmlns:p14="http://schemas.microsoft.com/office/powerpoint/2010/main" val="407297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Hypothesis</a:t>
            </a:r>
            <a:endParaRPr lang="en-US" dirty="0"/>
          </a:p>
        </p:txBody>
      </p:sp>
      <p:sp>
        <p:nvSpPr>
          <p:cNvPr id="3" name="Content Placeholder 2"/>
          <p:cNvSpPr>
            <a:spLocks noGrp="1"/>
          </p:cNvSpPr>
          <p:nvPr>
            <p:ph idx="1"/>
          </p:nvPr>
        </p:nvSpPr>
        <p:spPr/>
        <p:txBody>
          <a:bodyPr/>
          <a:lstStyle/>
          <a:p>
            <a:pPr lvl="0"/>
            <a:r>
              <a:rPr lang="en-US" b="1" dirty="0" smtClean="0"/>
              <a:t>Hypothesis</a:t>
            </a:r>
            <a:r>
              <a:rPr lang="en-US" dirty="0" smtClean="0"/>
              <a:t>:  </a:t>
            </a:r>
          </a:p>
          <a:p>
            <a:pPr lvl="1"/>
            <a:r>
              <a:rPr lang="en-US" sz="3600" dirty="0" smtClean="0"/>
              <a:t>This is a statement predicting the outcome of your experimental question/purpose.  </a:t>
            </a:r>
          </a:p>
          <a:p>
            <a:pPr lvl="1">
              <a:buNone/>
            </a:pPr>
            <a:endParaRPr lang="en-US" sz="3600" dirty="0" smtClean="0"/>
          </a:p>
          <a:p>
            <a:pPr lvl="1"/>
            <a:r>
              <a:rPr lang="en-US" sz="3600" dirty="0" smtClean="0"/>
              <a:t>This prediction should be based on your background information.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sz="3600" dirty="0" smtClean="0"/>
              <a:t>This statement includes the Independent and Dependent Variables.  </a:t>
            </a:r>
          </a:p>
          <a:p>
            <a:pPr lvl="1">
              <a:buNone/>
            </a:pPr>
            <a:endParaRPr lang="en-US" sz="3600" dirty="0" smtClean="0"/>
          </a:p>
          <a:p>
            <a:pPr lvl="1"/>
            <a:r>
              <a:rPr lang="en-US" sz="3600" dirty="0" smtClean="0"/>
              <a:t> It needs to explain how you think the Independent variable will change the dependent variable.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sz="3600" dirty="0" smtClean="0"/>
              <a:t>You may use an “if…then…” statement, but it is not necessary. </a:t>
            </a:r>
          </a:p>
          <a:p>
            <a:pPr lvl="1">
              <a:buNone/>
            </a:pPr>
            <a:endParaRPr lang="en-US" sz="3600" dirty="0" smtClean="0"/>
          </a:p>
          <a:p>
            <a:pPr lvl="1"/>
            <a:r>
              <a:rPr lang="en-US" sz="3600" dirty="0" smtClean="0"/>
              <a:t>The hypothesis does </a:t>
            </a:r>
            <a:r>
              <a:rPr lang="en-US" sz="3600" b="1" u="sng" dirty="0" smtClean="0"/>
              <a:t>not</a:t>
            </a:r>
            <a:r>
              <a:rPr lang="en-US" sz="3600" dirty="0" smtClean="0"/>
              <a:t> start with “I think” or “I believe”.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sz="3600" dirty="0" smtClean="0"/>
              <a:t>Your instructor may omit this section in certain labs.</a:t>
            </a:r>
          </a:p>
          <a:p>
            <a:pPr lvl="1">
              <a:buNone/>
            </a:pPr>
            <a:endParaRPr lang="en-US" sz="2800" dirty="0" smtClean="0"/>
          </a:p>
          <a:p>
            <a:r>
              <a:rPr lang="en-US" i="1" dirty="0" smtClean="0"/>
              <a:t>Example:</a:t>
            </a:r>
            <a:r>
              <a:rPr lang="en-US" dirty="0" smtClean="0"/>
              <a:t> If varying amounts of water is used while growing sunflowers, then the sunflower that receives the highest quantity of water will produce the most seeds.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n-US" dirty="0" smtClean="0"/>
              <a:t>In the Margin….</a:t>
            </a:r>
            <a:endParaRPr lang="en-US" dirty="0"/>
          </a:p>
        </p:txBody>
      </p:sp>
      <p:sp>
        <p:nvSpPr>
          <p:cNvPr id="3" name="Content Placeholder 2"/>
          <p:cNvSpPr>
            <a:spLocks noGrp="1"/>
          </p:cNvSpPr>
          <p:nvPr>
            <p:ph idx="1"/>
          </p:nvPr>
        </p:nvSpPr>
        <p:spPr/>
        <p:txBody>
          <a:bodyPr/>
          <a:lstStyle/>
          <a:p>
            <a:r>
              <a:rPr lang="en-US" sz="4800" dirty="0" smtClean="0"/>
              <a:t>If _________________     then ______________ + prediction.  </a:t>
            </a:r>
          </a:p>
          <a:p>
            <a:pPr marL="0" indent="0">
              <a:buNone/>
            </a:pPr>
            <a:r>
              <a:rPr lang="en-US" sz="4800" dirty="0"/>
              <a:t> </a:t>
            </a:r>
            <a:r>
              <a:rPr lang="en-US" sz="4800" dirty="0" smtClean="0"/>
              <a:t>   AND BE SPECIFIC!!!</a:t>
            </a:r>
            <a:endParaRPr lang="en-US" sz="4800" dirty="0"/>
          </a:p>
        </p:txBody>
      </p:sp>
    </p:spTree>
    <p:extLst>
      <p:ext uri="{BB962C8B-B14F-4D97-AF65-F5344CB8AC3E}">
        <p14:creationId xmlns:p14="http://schemas.microsoft.com/office/powerpoint/2010/main" val="4139889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953000"/>
            <a:ext cx="6512511" cy="1143000"/>
          </a:xfrm>
        </p:spPr>
        <p:txBody>
          <a:bodyPr/>
          <a:lstStyle/>
          <a:p>
            <a:r>
              <a:rPr lang="en-US" dirty="0" smtClean="0"/>
              <a:t>What is it?</a:t>
            </a:r>
            <a:endParaRPr lang="en-US" dirty="0"/>
          </a:p>
        </p:txBody>
      </p:sp>
      <p:sp>
        <p:nvSpPr>
          <p:cNvPr id="3" name="Content Placeholder 2"/>
          <p:cNvSpPr>
            <a:spLocks noGrp="1"/>
          </p:cNvSpPr>
          <p:nvPr>
            <p:ph sz="quarter" idx="4294967295"/>
          </p:nvPr>
        </p:nvSpPr>
        <p:spPr>
          <a:xfrm>
            <a:off x="685800" y="457200"/>
            <a:ext cx="7772400" cy="3749040"/>
          </a:xfrm>
          <a:prstGeom prst="rect">
            <a:avLst/>
          </a:prstGeom>
        </p:spPr>
        <p:txBody>
          <a:bodyPr>
            <a:noAutofit/>
          </a:bodyPr>
          <a:lstStyle/>
          <a:p>
            <a:r>
              <a:rPr lang="en-US" sz="2400" dirty="0" err="1"/>
              <a:t>Zeth</a:t>
            </a:r>
            <a:r>
              <a:rPr lang="en-US" sz="2400" dirty="0"/>
              <a:t> Wheeler patents rolled and perforated wrapping paper in 1871</a:t>
            </a:r>
            <a:r>
              <a:rPr lang="en-US" sz="2400" dirty="0" smtClean="0"/>
              <a:t>.</a:t>
            </a:r>
          </a:p>
          <a:p>
            <a:r>
              <a:rPr lang="en-US" sz="2400" dirty="0" smtClean="0"/>
              <a:t> </a:t>
            </a:r>
            <a:r>
              <a:rPr lang="en-US" sz="2400" dirty="0"/>
              <a:t>By 1874 he had is own business the Rolled Wrapping Paper Company, but the company couldn't turn a profit. </a:t>
            </a:r>
            <a:endParaRPr lang="en-US" sz="2400" dirty="0" smtClean="0"/>
          </a:p>
          <a:p>
            <a:r>
              <a:rPr lang="en-US" sz="2400" dirty="0" smtClean="0"/>
              <a:t>In </a:t>
            </a:r>
            <a:r>
              <a:rPr lang="en-US" sz="2400" dirty="0"/>
              <a:t>1877, </a:t>
            </a:r>
            <a:r>
              <a:rPr lang="en-US" sz="2400" dirty="0" err="1"/>
              <a:t>Wheller</a:t>
            </a:r>
            <a:r>
              <a:rPr lang="en-US" sz="2400" dirty="0"/>
              <a:t> reorganized into the Albany Perforated Wrapping Paper Company and began selling Perforated </a:t>
            </a:r>
            <a:r>
              <a:rPr lang="en-US" sz="2400" dirty="0" smtClean="0"/>
              <a:t>paper </a:t>
            </a:r>
            <a:r>
              <a:rPr lang="en-US" sz="2400" dirty="0"/>
              <a:t>('The Standard') on a roll. </a:t>
            </a:r>
            <a:endParaRPr lang="en-US" sz="2400" dirty="0" smtClean="0"/>
          </a:p>
          <a:p>
            <a:r>
              <a:rPr lang="en-US" sz="2400" dirty="0" smtClean="0"/>
              <a:t>It </a:t>
            </a:r>
            <a:r>
              <a:rPr lang="en-US" sz="2400" dirty="0"/>
              <a:t>sold in plain brown wrappers and fit conveniently into the American bathroom, which at the time was quite small.</a:t>
            </a:r>
          </a:p>
        </p:txBody>
      </p:sp>
      <p:pic>
        <p:nvPicPr>
          <p:cNvPr id="3074" name="Picture 2" descr="http://frequentblogger.com/wp-content/uploads/2013/04/toilet-pap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342514" cy="650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38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fade">
                                      <p:cBhvr>
                                        <p:cTn id="2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Example 1</a:t>
            </a:r>
            <a:endParaRPr lang="en-US" dirty="0"/>
          </a:p>
        </p:txBody>
      </p:sp>
      <p:sp>
        <p:nvSpPr>
          <p:cNvPr id="40963" name="Content Placeholder 2"/>
          <p:cNvSpPr>
            <a:spLocks noGrp="1"/>
          </p:cNvSpPr>
          <p:nvPr>
            <p:ph idx="1"/>
          </p:nvPr>
        </p:nvSpPr>
        <p:spPr/>
        <p:txBody>
          <a:bodyPr/>
          <a:lstStyle/>
          <a:p>
            <a:pPr eaLnBrk="1" hangingPunct="1"/>
            <a:r>
              <a:rPr lang="en-US" sz="4000" dirty="0" smtClean="0"/>
              <a:t>The students are wondering if their attitudes have an effect on the amount of homework they get.  They have decided to be positive all class period long on Monday, but on Tuesday they will be negative.</a:t>
            </a:r>
          </a:p>
          <a:p>
            <a:pPr eaLnBrk="1" hangingPunct="1"/>
            <a:endParaRPr lang="en-US" sz="4000" u="sng"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Example 1</a:t>
            </a:r>
            <a:endParaRPr lang="en-US" dirty="0"/>
          </a:p>
        </p:txBody>
      </p:sp>
      <p:sp>
        <p:nvSpPr>
          <p:cNvPr id="3" name="Content Placeholder 2"/>
          <p:cNvSpPr>
            <a:spLocks noGrp="1"/>
          </p:cNvSpPr>
          <p:nvPr>
            <p:ph idx="1"/>
          </p:nvPr>
        </p:nvSpPr>
        <p:spPr/>
        <p:txBody>
          <a:bodyPr/>
          <a:lstStyle/>
          <a:p>
            <a:pPr>
              <a:defRPr/>
            </a:pPr>
            <a:r>
              <a:rPr lang="en-US" sz="4000" dirty="0" smtClean="0"/>
              <a:t>The students are wondering if their </a:t>
            </a:r>
            <a:r>
              <a:rPr lang="en-US" sz="4000" u="sng" dirty="0" smtClean="0">
                <a:solidFill>
                  <a:srgbClr val="00B0F0"/>
                </a:solidFill>
              </a:rPr>
              <a:t>attitudes</a:t>
            </a:r>
            <a:r>
              <a:rPr lang="en-US" sz="4000" dirty="0" smtClean="0"/>
              <a:t> have an effect on the </a:t>
            </a:r>
            <a:r>
              <a:rPr lang="en-US" sz="4000" u="dottedHeavy" dirty="0" smtClean="0">
                <a:solidFill>
                  <a:srgbClr val="FFC000"/>
                </a:solidFill>
              </a:rPr>
              <a:t>amount of homework </a:t>
            </a:r>
            <a:r>
              <a:rPr lang="en-US" sz="4000" dirty="0" smtClean="0"/>
              <a:t>they get.  They have decided be positive all class period long on Monday, but on Tuesday they will have be negative.</a:t>
            </a:r>
          </a:p>
          <a:p>
            <a:pPr>
              <a:defRPr/>
            </a:pPr>
            <a:endParaRPr lang="en-US" dirty="0"/>
          </a:p>
        </p:txBody>
      </p:sp>
      <p:grpSp>
        <p:nvGrpSpPr>
          <p:cNvPr id="6" name="Group 5"/>
          <p:cNvGrpSpPr/>
          <p:nvPr/>
        </p:nvGrpSpPr>
        <p:grpSpPr>
          <a:xfrm>
            <a:off x="5059343" y="3106134"/>
            <a:ext cx="3934445" cy="4365778"/>
            <a:chOff x="5059343" y="3106134"/>
            <a:chExt cx="3934445" cy="4365778"/>
          </a:xfrm>
        </p:grpSpPr>
        <p:sp>
          <p:nvSpPr>
            <p:cNvPr id="4" name="6-Point Star 3"/>
            <p:cNvSpPr/>
            <p:nvPr/>
          </p:nvSpPr>
          <p:spPr>
            <a:xfrm rot="21355392">
              <a:off x="5059343" y="3106134"/>
              <a:ext cx="3934445" cy="4365778"/>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86400" y="4572000"/>
              <a:ext cx="3200400" cy="1200329"/>
            </a:xfrm>
            <a:prstGeom prst="rect">
              <a:avLst/>
            </a:prstGeom>
            <a:noFill/>
          </p:spPr>
          <p:txBody>
            <a:bodyPr wrap="square" rtlCol="0">
              <a:spAutoFit/>
            </a:bodyPr>
            <a:lstStyle/>
            <a:p>
              <a:pPr algn="ctr"/>
              <a:r>
                <a:rPr lang="en-US" sz="3600" dirty="0" smtClean="0"/>
                <a:t>What’s your hypothesis?</a:t>
              </a:r>
              <a:endParaRPr lang="en-US" sz="3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Example 2</a:t>
            </a:r>
            <a:endParaRPr lang="en-US" dirty="0"/>
          </a:p>
        </p:txBody>
      </p:sp>
      <p:sp>
        <p:nvSpPr>
          <p:cNvPr id="43011" name="Content Placeholder 2"/>
          <p:cNvSpPr>
            <a:spLocks noGrp="1"/>
          </p:cNvSpPr>
          <p:nvPr>
            <p:ph idx="1"/>
          </p:nvPr>
        </p:nvSpPr>
        <p:spPr/>
        <p:txBody>
          <a:bodyPr/>
          <a:lstStyle/>
          <a:p>
            <a:r>
              <a:rPr lang="en-US" dirty="0" smtClean="0"/>
              <a:t>The students want to see if different smells travel at the same speed. They spray a can of hairspray, peppermint air freshener, and insect repellant at the same time. Six friends stand around them in a large circle, five feet from the center of the circle where the three students stood.</a:t>
            </a:r>
            <a:br>
              <a:rPr lang="en-US" dirty="0" smtClean="0"/>
            </a:b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Example 3</a:t>
            </a:r>
            <a:endParaRPr lang="en-US" dirty="0"/>
          </a:p>
        </p:txBody>
      </p:sp>
      <p:sp>
        <p:nvSpPr>
          <p:cNvPr id="3" name="Content Placeholder 2"/>
          <p:cNvSpPr>
            <a:spLocks noGrp="1"/>
          </p:cNvSpPr>
          <p:nvPr>
            <p:ph idx="1"/>
          </p:nvPr>
        </p:nvSpPr>
        <p:spPr/>
        <p:txBody>
          <a:bodyPr/>
          <a:lstStyle/>
          <a:p>
            <a:pPr>
              <a:defRPr/>
            </a:pPr>
            <a:r>
              <a:rPr lang="en-US" dirty="0" smtClean="0"/>
              <a:t>The students want to see </a:t>
            </a:r>
            <a:r>
              <a:rPr lang="en-US" u="dotted" dirty="0" smtClean="0">
                <a:solidFill>
                  <a:srgbClr val="FFC000"/>
                </a:solidFill>
              </a:rPr>
              <a:t>if different smells travel at the same speed</a:t>
            </a:r>
            <a:r>
              <a:rPr lang="en-US" dirty="0" smtClean="0"/>
              <a:t>. They spray a </a:t>
            </a:r>
            <a:r>
              <a:rPr lang="en-US" u="sng" dirty="0" smtClean="0">
                <a:solidFill>
                  <a:srgbClr val="00B0F0"/>
                </a:solidFill>
              </a:rPr>
              <a:t>can of hairspray, peppermint air freshener, and insect repellant </a:t>
            </a:r>
            <a:r>
              <a:rPr lang="en-US" dirty="0" smtClean="0"/>
              <a:t>at the same time. Six friends stand around them in a large circle, five feet from the center of the circle where the three students stood.</a:t>
            </a:r>
            <a:br>
              <a:rPr lang="en-US" dirty="0" smtClean="0"/>
            </a:br>
            <a:endParaRPr lang="en-US" dirty="0" smtClean="0"/>
          </a:p>
          <a:p>
            <a:pPr>
              <a:defRPr/>
            </a:pPr>
            <a:endParaRPr lang="en-US" dirty="0"/>
          </a:p>
        </p:txBody>
      </p:sp>
      <p:grpSp>
        <p:nvGrpSpPr>
          <p:cNvPr id="4" name="Group 3"/>
          <p:cNvGrpSpPr/>
          <p:nvPr/>
        </p:nvGrpSpPr>
        <p:grpSpPr>
          <a:xfrm>
            <a:off x="5059343" y="3106134"/>
            <a:ext cx="3934445" cy="4365778"/>
            <a:chOff x="5059343" y="3106134"/>
            <a:chExt cx="3934445" cy="4365778"/>
          </a:xfrm>
        </p:grpSpPr>
        <p:sp>
          <p:nvSpPr>
            <p:cNvPr id="5" name="6-Point Star 4"/>
            <p:cNvSpPr/>
            <p:nvPr/>
          </p:nvSpPr>
          <p:spPr>
            <a:xfrm rot="21355392">
              <a:off x="5059343" y="3106134"/>
              <a:ext cx="3934445" cy="4365778"/>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86400" y="4572000"/>
              <a:ext cx="3200400" cy="1200329"/>
            </a:xfrm>
            <a:prstGeom prst="rect">
              <a:avLst/>
            </a:prstGeom>
            <a:noFill/>
          </p:spPr>
          <p:txBody>
            <a:bodyPr wrap="square" rtlCol="0">
              <a:spAutoFit/>
            </a:bodyPr>
            <a:lstStyle/>
            <a:p>
              <a:pPr algn="ctr"/>
              <a:r>
                <a:rPr lang="en-US" sz="3600" dirty="0" smtClean="0"/>
                <a:t>What’s your hypothesis?</a:t>
              </a:r>
              <a:endParaRPr lang="en-US" sz="3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Example 3</a:t>
            </a:r>
            <a:endParaRPr lang="en-US" dirty="0"/>
          </a:p>
        </p:txBody>
      </p:sp>
      <p:sp>
        <p:nvSpPr>
          <p:cNvPr id="45059" name="Content Placeholder 2"/>
          <p:cNvSpPr>
            <a:spLocks noGrp="1"/>
          </p:cNvSpPr>
          <p:nvPr>
            <p:ph idx="1"/>
          </p:nvPr>
        </p:nvSpPr>
        <p:spPr/>
        <p:txBody>
          <a:bodyPr/>
          <a:lstStyle/>
          <a:p>
            <a:r>
              <a:rPr lang="en-US" dirty="0" smtClean="0"/>
              <a:t>The students want to know if studying with music has an affect on student test scores. One group of students will study with music in the background, the other group will study in silence.</a:t>
            </a:r>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Example 3</a:t>
            </a:r>
            <a:endParaRPr lang="en-US" dirty="0"/>
          </a:p>
        </p:txBody>
      </p:sp>
      <p:sp>
        <p:nvSpPr>
          <p:cNvPr id="3" name="Content Placeholder 2"/>
          <p:cNvSpPr>
            <a:spLocks noGrp="1"/>
          </p:cNvSpPr>
          <p:nvPr>
            <p:ph idx="1"/>
          </p:nvPr>
        </p:nvSpPr>
        <p:spPr/>
        <p:txBody>
          <a:bodyPr/>
          <a:lstStyle/>
          <a:p>
            <a:pPr>
              <a:defRPr/>
            </a:pPr>
            <a:r>
              <a:rPr lang="en-US" dirty="0" smtClean="0"/>
              <a:t>The students want to know if </a:t>
            </a:r>
            <a:r>
              <a:rPr lang="en-US" u="sng" dirty="0" smtClean="0">
                <a:solidFill>
                  <a:srgbClr val="00B0F0"/>
                </a:solidFill>
              </a:rPr>
              <a:t>studying with music </a:t>
            </a:r>
            <a:r>
              <a:rPr lang="en-US" dirty="0" smtClean="0"/>
              <a:t>has an affect on student </a:t>
            </a:r>
            <a:r>
              <a:rPr lang="en-US" u="dotted" dirty="0" smtClean="0">
                <a:solidFill>
                  <a:srgbClr val="FFC000"/>
                </a:solidFill>
              </a:rPr>
              <a:t>test scores. </a:t>
            </a:r>
            <a:r>
              <a:rPr lang="en-US" dirty="0" smtClean="0"/>
              <a:t>One group of students will study with music in the background, the other group will study in silence.</a:t>
            </a:r>
            <a:endParaRPr lang="en-US" u="dotted" dirty="0" smtClean="0">
              <a:solidFill>
                <a:srgbClr val="FFC000"/>
              </a:solidFill>
            </a:endParaRPr>
          </a:p>
          <a:p>
            <a:pPr>
              <a:defRPr/>
            </a:pPr>
            <a:endParaRPr lang="en-US" dirty="0"/>
          </a:p>
        </p:txBody>
      </p:sp>
      <p:grpSp>
        <p:nvGrpSpPr>
          <p:cNvPr id="4" name="Group 3"/>
          <p:cNvGrpSpPr/>
          <p:nvPr/>
        </p:nvGrpSpPr>
        <p:grpSpPr>
          <a:xfrm>
            <a:off x="5059343" y="3106134"/>
            <a:ext cx="3934445" cy="4365778"/>
            <a:chOff x="5059343" y="3106134"/>
            <a:chExt cx="3934445" cy="4365778"/>
          </a:xfrm>
        </p:grpSpPr>
        <p:sp>
          <p:nvSpPr>
            <p:cNvPr id="5" name="6-Point Star 4"/>
            <p:cNvSpPr/>
            <p:nvPr/>
          </p:nvSpPr>
          <p:spPr>
            <a:xfrm rot="21355392">
              <a:off x="5059343" y="3106134"/>
              <a:ext cx="3934445" cy="4365778"/>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86400" y="4572000"/>
              <a:ext cx="3200400" cy="1200329"/>
            </a:xfrm>
            <a:prstGeom prst="rect">
              <a:avLst/>
            </a:prstGeom>
            <a:noFill/>
          </p:spPr>
          <p:txBody>
            <a:bodyPr wrap="square" rtlCol="0">
              <a:spAutoFit/>
            </a:bodyPr>
            <a:lstStyle/>
            <a:p>
              <a:pPr algn="ctr"/>
              <a:r>
                <a:rPr lang="en-US" sz="3600" dirty="0" smtClean="0"/>
                <a:t>What’s your hypothesis?</a:t>
              </a:r>
              <a:endParaRPr lang="en-US" sz="3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sz="4800" dirty="0" smtClean="0"/>
              <a:t>Let’s do a Lab!</a:t>
            </a:r>
          </a:p>
          <a:p>
            <a:pPr algn="ctr"/>
            <a:r>
              <a:rPr lang="en-US" sz="4800" dirty="0" smtClean="0"/>
              <a:t>And practices doing this science stuff…. </a:t>
            </a:r>
            <a:r>
              <a:rPr lang="en-US" sz="4800" dirty="0" smtClean="0">
                <a:sym typeface="Wingdings" pitchFamily="2" charset="2"/>
              </a:rPr>
              <a:t></a:t>
            </a:r>
            <a:endParaRPr lang="en-US" sz="48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endParaRPr lang="en-US" dirty="0"/>
          </a:p>
        </p:txBody>
      </p:sp>
      <p:sp>
        <p:nvSpPr>
          <p:cNvPr id="3" name="Content Placeholder 2"/>
          <p:cNvSpPr>
            <a:spLocks noGrp="1"/>
          </p:cNvSpPr>
          <p:nvPr>
            <p:ph idx="1"/>
          </p:nvPr>
        </p:nvSpPr>
        <p:spPr/>
        <p:txBody>
          <a:bodyPr/>
          <a:lstStyle/>
          <a:p>
            <a:r>
              <a:rPr lang="en-US" sz="4000" dirty="0" smtClean="0">
                <a:latin typeface="Eras Bold ITC" panose="020B0907030504020204" pitchFamily="34" charset="0"/>
              </a:rPr>
              <a:t>When forming the perfect Hypothesis…..</a:t>
            </a:r>
          </a:p>
          <a:p>
            <a:pPr lvl="1"/>
            <a:r>
              <a:rPr lang="en-US" sz="3600" dirty="0" smtClean="0">
                <a:latin typeface="Eras Bold ITC" panose="020B0907030504020204" pitchFamily="34" charset="0"/>
              </a:rPr>
              <a:t>What steps should you take? </a:t>
            </a:r>
          </a:p>
          <a:p>
            <a:pPr lvl="1"/>
            <a:r>
              <a:rPr lang="en-US" sz="3600" dirty="0" smtClean="0">
                <a:latin typeface="Eras Bold ITC" panose="020B0907030504020204" pitchFamily="34" charset="0"/>
              </a:rPr>
              <a:t> And in for format should it be written?</a:t>
            </a:r>
            <a:endParaRPr lang="en-US" sz="3600" dirty="0">
              <a:latin typeface="Eras Bold ITC" panose="020B0907030504020204" pitchFamily="34" charset="0"/>
            </a:endParaRPr>
          </a:p>
        </p:txBody>
      </p:sp>
      <p:sp>
        <p:nvSpPr>
          <p:cNvPr id="4" name="Rectangle 3"/>
          <p:cNvSpPr/>
          <p:nvPr/>
        </p:nvSpPr>
        <p:spPr>
          <a:xfrm>
            <a:off x="2113637" y="381000"/>
            <a:ext cx="4916731"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Good Morning</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122" name="Picture 2" descr="http://www.sciencemonster.com/earth-science/images/volcanoes-1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188105"/>
            <a:ext cx="4732429" cy="230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3104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Let’s Review what we have discussed thus far..</a:t>
            </a:r>
            <a:endParaRPr lang="en-US" dirty="0">
              <a:solidFill>
                <a:schemeClr val="tx2">
                  <a:tint val="100000"/>
                  <a:shade val="90000"/>
                  <a:satMod val="250000"/>
                  <a:alpha val="100000"/>
                </a:schemeClr>
              </a:solidFill>
            </a:endParaRPr>
          </a:p>
        </p:txBody>
      </p:sp>
      <p:sp>
        <p:nvSpPr>
          <p:cNvPr id="47107" name="Rectangle 3"/>
          <p:cNvSpPr>
            <a:spLocks noGrp="1" noChangeArrowheads="1"/>
          </p:cNvSpPr>
          <p:nvPr>
            <p:ph idx="1"/>
          </p:nvPr>
        </p:nvSpPr>
        <p:spPr/>
        <p:txBody>
          <a:bodyPr/>
          <a:lstStyle/>
          <a:p>
            <a:pPr eaLnBrk="1" hangingPunct="1"/>
            <a:r>
              <a:rPr lang="en-US" dirty="0" smtClean="0"/>
              <a:t>Title</a:t>
            </a:r>
          </a:p>
          <a:p>
            <a:pPr eaLnBrk="1" hangingPunct="1"/>
            <a:r>
              <a:rPr lang="en-US" dirty="0" smtClean="0"/>
              <a:t>Introduction</a:t>
            </a:r>
          </a:p>
          <a:p>
            <a:pPr lvl="1" eaLnBrk="1" hangingPunct="1"/>
            <a:r>
              <a:rPr lang="en-US" dirty="0" smtClean="0"/>
              <a:t>Background</a:t>
            </a:r>
          </a:p>
          <a:p>
            <a:pPr lvl="1" eaLnBrk="1" hangingPunct="1"/>
            <a:r>
              <a:rPr lang="en-US" dirty="0" smtClean="0"/>
              <a:t>Experimental ?/Purpose</a:t>
            </a:r>
          </a:p>
          <a:p>
            <a:pPr lvl="1" eaLnBrk="1" hangingPunct="1"/>
            <a:r>
              <a:rPr lang="en-US" dirty="0" smtClean="0"/>
              <a:t>Variables</a:t>
            </a:r>
          </a:p>
          <a:p>
            <a:pPr lvl="1" eaLnBrk="1" hangingPunct="1"/>
            <a:r>
              <a:rPr lang="en-US" dirty="0" smtClean="0"/>
              <a:t>Hypothesis</a:t>
            </a:r>
          </a:p>
          <a:p>
            <a:pPr lvl="1" eaLnBrk="1" hangingPunct="1">
              <a:buNone/>
            </a:pPr>
            <a:endParaRPr lang="en-US" dirty="0" smtClean="0"/>
          </a:p>
          <a:p>
            <a:pPr lvl="1" algn="ct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 calcmode="lin" valueType="num">
                                      <p:cBhvr additive="base">
                                        <p:cTn id="25"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1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7107">
                                            <p:txEl>
                                              <p:pRg st="4" end="4"/>
                                            </p:txEl>
                                          </p:spTgt>
                                        </p:tgtEl>
                                        <p:attrNameLst>
                                          <p:attrName>style.visibility</p:attrName>
                                        </p:attrNameLst>
                                      </p:cBhvr>
                                      <p:to>
                                        <p:strVal val="visible"/>
                                      </p:to>
                                    </p:set>
                                    <p:anim calcmode="lin" valueType="num">
                                      <p:cBhvr additive="base">
                                        <p:cTn id="31" dur="5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71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7107">
                                            <p:txEl>
                                              <p:pRg st="5" end="5"/>
                                            </p:txEl>
                                          </p:spTgt>
                                        </p:tgtEl>
                                        <p:attrNameLst>
                                          <p:attrName>style.visibility</p:attrName>
                                        </p:attrNameLst>
                                      </p:cBhvr>
                                      <p:to>
                                        <p:strVal val="visible"/>
                                      </p:to>
                                    </p:set>
                                    <p:anim calcmode="lin" valueType="num">
                                      <p:cBhvr additive="base">
                                        <p:cTn id="37" dur="500" fill="hold"/>
                                        <p:tgtEl>
                                          <p:spTgt spid="4710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71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style>
          <a:lnRef idx="2">
            <a:schemeClr val="accent5"/>
          </a:lnRef>
          <a:fillRef idx="1">
            <a:schemeClr val="lt1"/>
          </a:fillRef>
          <a:effectRef idx="0">
            <a:schemeClr val="accent5"/>
          </a:effectRef>
          <a:fontRef idx="minor">
            <a:schemeClr val="dk1"/>
          </a:fontRef>
        </p:style>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Safety Precautions</a:t>
            </a:r>
            <a:endParaRPr lang="en-US" dirty="0">
              <a:solidFill>
                <a:schemeClr val="tx2">
                  <a:tint val="100000"/>
                  <a:shade val="90000"/>
                  <a:satMod val="250000"/>
                  <a:alpha val="100000"/>
                </a:schemeClr>
              </a:solidFill>
            </a:endParaRPr>
          </a:p>
        </p:txBody>
      </p:sp>
      <p:sp>
        <p:nvSpPr>
          <p:cNvPr id="49155" name="Rectangle 3"/>
          <p:cNvSpPr>
            <a:spLocks noGrp="1" noChangeArrowheads="1"/>
          </p:cNvSpPr>
          <p:nvPr>
            <p:ph idx="1"/>
          </p:nvPr>
        </p:nvSpPr>
        <p:spPr/>
        <p:txBody>
          <a:bodyPr/>
          <a:lstStyle/>
          <a:p>
            <a:pPr lvl="0"/>
            <a:r>
              <a:rPr lang="en-US" dirty="0" smtClean="0"/>
              <a:t>This section should highlight the safety concerns that are specific to the lab being performed. </a:t>
            </a:r>
          </a:p>
        </p:txBody>
      </p:sp>
      <p:pic>
        <p:nvPicPr>
          <p:cNvPr id="49156" name="Picture 5" descr="http://health-and-safety-jobs.com/wp-content/uploads/2009/07/lab-safety-equipment.jpg"/>
          <p:cNvPicPr>
            <a:picLocks noChangeAspect="1" noChangeArrowheads="1"/>
          </p:cNvPicPr>
          <p:nvPr/>
        </p:nvPicPr>
        <p:blipFill>
          <a:blip r:embed="rId2" cstate="print"/>
          <a:srcRect/>
          <a:stretch>
            <a:fillRect/>
          </a:stretch>
        </p:blipFill>
        <p:spPr bwMode="auto">
          <a:xfrm>
            <a:off x="2667000" y="3810000"/>
            <a:ext cx="3238500" cy="2532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blinds(horizontal)">
                                      <p:cBhvr>
                                        <p:cTn id="7" dur="500"/>
                                        <p:tgtEl>
                                          <p:spTgt spid="49155">
                                            <p:txEl>
                                              <p:pRg st="0" end="0"/>
                                            </p:txEl>
                                          </p:spTgt>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9156"/>
                                        </p:tgtEl>
                                        <p:attrNameLst>
                                          <p:attrName>style.visibility</p:attrName>
                                        </p:attrNameLst>
                                      </p:cBhvr>
                                      <p:to>
                                        <p:strVal val="visible"/>
                                      </p:to>
                                    </p:set>
                                    <p:animEffect transition="in" filter="fade">
                                      <p:cBhvr>
                                        <p:cTn id="11" dur="2000"/>
                                        <p:tgtEl>
                                          <p:spTgt spid="49156"/>
                                        </p:tgtEl>
                                      </p:cBhvr>
                                    </p:animEffect>
                                    <p:anim calcmode="lin" valueType="num">
                                      <p:cBhvr>
                                        <p:cTn id="12" dur="2000" fill="hold"/>
                                        <p:tgtEl>
                                          <p:spTgt spid="49156"/>
                                        </p:tgtEl>
                                        <p:attrNameLst>
                                          <p:attrName>style.rotation</p:attrName>
                                        </p:attrNameLst>
                                      </p:cBhvr>
                                      <p:tavLst>
                                        <p:tav tm="0">
                                          <p:val>
                                            <p:fltVal val="720"/>
                                          </p:val>
                                        </p:tav>
                                        <p:tav tm="100000">
                                          <p:val>
                                            <p:fltVal val="0"/>
                                          </p:val>
                                        </p:tav>
                                      </p:tavLst>
                                    </p:anim>
                                    <p:anim calcmode="lin" valueType="num">
                                      <p:cBhvr>
                                        <p:cTn id="13" dur="2000" fill="hold"/>
                                        <p:tgtEl>
                                          <p:spTgt spid="49156"/>
                                        </p:tgtEl>
                                        <p:attrNameLst>
                                          <p:attrName>ppt_h</p:attrName>
                                        </p:attrNameLst>
                                      </p:cBhvr>
                                      <p:tavLst>
                                        <p:tav tm="0">
                                          <p:val>
                                            <p:fltVal val="0"/>
                                          </p:val>
                                        </p:tav>
                                        <p:tav tm="100000">
                                          <p:val>
                                            <p:strVal val="#ppt_h"/>
                                          </p:val>
                                        </p:tav>
                                      </p:tavLst>
                                    </p:anim>
                                    <p:anim calcmode="lin" valueType="num">
                                      <p:cBhvr>
                                        <p:cTn id="14" dur="2000" fill="hold"/>
                                        <p:tgtEl>
                                          <p:spTgt spid="4915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410200"/>
            <a:ext cx="6512511" cy="1143000"/>
          </a:xfrm>
        </p:spPr>
        <p:style>
          <a:lnRef idx="3">
            <a:schemeClr val="lt1"/>
          </a:lnRef>
          <a:fillRef idx="1">
            <a:schemeClr val="accent5"/>
          </a:fillRef>
          <a:effectRef idx="1">
            <a:schemeClr val="accent5"/>
          </a:effectRef>
          <a:fontRef idx="minor">
            <a:schemeClr val="lt1"/>
          </a:fontRef>
        </p:style>
        <p:txBody>
          <a:bodyPr/>
          <a:lstStyle/>
          <a:p>
            <a:r>
              <a:rPr lang="en-US" dirty="0" smtClean="0"/>
              <a:t>Shopping bag</a:t>
            </a:r>
            <a:endParaRPr lang="en-US" dirty="0"/>
          </a:p>
        </p:txBody>
      </p:sp>
      <p:sp>
        <p:nvSpPr>
          <p:cNvPr id="5" name="Content Placeholder 4"/>
          <p:cNvSpPr>
            <a:spLocks noGrp="1"/>
          </p:cNvSpPr>
          <p:nvPr>
            <p:ph sz="quarter" idx="4294967295"/>
          </p:nvPr>
        </p:nvSpPr>
        <p:spPr>
          <a:xfrm>
            <a:off x="381000" y="152400"/>
            <a:ext cx="8077200" cy="4495800"/>
          </a:xfrm>
          <a:prstGeom prst="rect">
            <a:avLst/>
          </a:prstGeom>
        </p:spPr>
        <p:txBody>
          <a:bodyPr>
            <a:noAutofit/>
          </a:bodyPr>
          <a:lstStyle/>
          <a:p>
            <a:r>
              <a:rPr lang="en-US" sz="2100" dirty="0"/>
              <a:t>Walter H. </a:t>
            </a:r>
            <a:r>
              <a:rPr lang="en-US" sz="2100" dirty="0" err="1"/>
              <a:t>Deubner</a:t>
            </a:r>
            <a:r>
              <a:rPr lang="en-US" sz="2100" dirty="0"/>
              <a:t> ran a small grocery store in St. Paul, Minnesota, and he was looking for a way to give his business a boost. </a:t>
            </a:r>
            <a:endParaRPr lang="en-US" sz="2100" dirty="0" smtClean="0"/>
          </a:p>
          <a:p>
            <a:r>
              <a:rPr lang="en-US" sz="2100" dirty="0" smtClean="0"/>
              <a:t>By </a:t>
            </a:r>
            <a:r>
              <a:rPr lang="en-US" sz="2100" dirty="0"/>
              <a:t>careful observation, he noticed that his customers purchases were limited by what they could conveniently carry</a:t>
            </a:r>
            <a:r>
              <a:rPr lang="en-US" sz="2100" dirty="0" smtClean="0"/>
              <a:t>.</a:t>
            </a:r>
          </a:p>
          <a:p>
            <a:r>
              <a:rPr lang="en-US" sz="2100" dirty="0" smtClean="0"/>
              <a:t>He </a:t>
            </a:r>
            <a:r>
              <a:rPr lang="en-US" sz="2100" dirty="0"/>
              <a:t>set about devising a way to help them buy more purchases at one time. It took him four years to develop the right solution: a prefabricated package, inexpensive, easy to use-and strong enough to carry up to seventy-five pounds worth of groceries</a:t>
            </a:r>
            <a:r>
              <a:rPr lang="en-US" sz="2100" dirty="0" smtClean="0"/>
              <a:t>.</a:t>
            </a:r>
            <a:r>
              <a:rPr lang="en-US" sz="2100" dirty="0"/>
              <a:t> </a:t>
            </a:r>
            <a:endParaRPr lang="en-US" sz="2100" dirty="0" smtClean="0"/>
          </a:p>
          <a:p>
            <a:r>
              <a:rPr lang="en-US" sz="2100" dirty="0" smtClean="0"/>
              <a:t>The </a:t>
            </a:r>
            <a:r>
              <a:rPr lang="en-US" sz="2100" dirty="0"/>
              <a:t>package consisted of a paper bag with cord running through it for strength. </a:t>
            </a:r>
            <a:r>
              <a:rPr lang="en-US" sz="2100" dirty="0" err="1"/>
              <a:t>Deubner</a:t>
            </a:r>
            <a:r>
              <a:rPr lang="en-US" sz="2100" dirty="0"/>
              <a:t> named his new product after himself, calling it the "</a:t>
            </a:r>
            <a:r>
              <a:rPr lang="en-US" sz="2100" dirty="0" err="1"/>
              <a:t>Deubner</a:t>
            </a:r>
            <a:r>
              <a:rPr lang="en-US" sz="2100" dirty="0"/>
              <a:t> Shopping Bag," and sold it for five cents. </a:t>
            </a:r>
            <a:r>
              <a:rPr lang="en-US" sz="2100" dirty="0" err="1"/>
              <a:t>Deubner</a:t>
            </a:r>
            <a:r>
              <a:rPr lang="en-US" sz="2100" dirty="0"/>
              <a:t> patented his product and within three years, by 1915, was selling over a million shopping bags a year.</a:t>
            </a:r>
          </a:p>
        </p:txBody>
      </p:sp>
    </p:spTree>
    <p:extLst>
      <p:ext uri="{BB962C8B-B14F-4D97-AF65-F5344CB8AC3E}">
        <p14:creationId xmlns:p14="http://schemas.microsoft.com/office/powerpoint/2010/main" val="179639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Every lab must have a section of safety.</a:t>
            </a:r>
          </a:p>
          <a:p>
            <a:pPr lvl="0">
              <a:buNone/>
            </a:pPr>
            <a:endParaRPr lang="en-US" dirty="0" smtClean="0"/>
          </a:p>
          <a:p>
            <a:pPr lvl="0"/>
            <a:r>
              <a:rPr lang="en-US" dirty="0" smtClean="0"/>
              <a:t> If nothing else, there is no horseplay in the lab.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n-US" dirty="0" smtClean="0"/>
              <a:t>Howdy Class</a:t>
            </a:r>
            <a:endParaRPr lang="en-US" dirty="0"/>
          </a:p>
        </p:txBody>
      </p:sp>
      <p:sp>
        <p:nvSpPr>
          <p:cNvPr id="3" name="Content Placeholder 2"/>
          <p:cNvSpPr>
            <a:spLocks noGrp="1"/>
          </p:cNvSpPr>
          <p:nvPr>
            <p:ph idx="1"/>
          </p:nvPr>
        </p:nvSpPr>
        <p:spPr/>
        <p:txBody>
          <a:bodyPr/>
          <a:lstStyle/>
          <a:p>
            <a:r>
              <a:rPr lang="en-US" dirty="0" smtClean="0"/>
              <a:t>Grab your folders and notes…</a:t>
            </a:r>
          </a:p>
          <a:p>
            <a:pPr marL="411163" lvl="1" indent="0">
              <a:buNone/>
            </a:pPr>
            <a:endParaRPr lang="en-US" dirty="0"/>
          </a:p>
        </p:txBody>
      </p:sp>
      <p:pic>
        <p:nvPicPr>
          <p:cNvPr id="1026" name="Picture 2" descr="%0CKoko%20and%20her%20kitt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514600"/>
            <a:ext cx="4343400" cy="37425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13932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dusolution.com/edusolution2/earthsci/jan2002/ques5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39" y="669636"/>
            <a:ext cx="8288137" cy="5638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73847" y="1371600"/>
            <a:ext cx="4207164" cy="440120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mj-lt"/>
              <a:buAutoNum type="arabicPeriod"/>
            </a:pPr>
            <a:r>
              <a:rPr lang="en-US" sz="2800" dirty="0" smtClean="0"/>
              <a:t>Is this a data table or graph?</a:t>
            </a:r>
          </a:p>
          <a:p>
            <a:pPr marL="342900" indent="-342900">
              <a:buFont typeface="+mj-lt"/>
              <a:buAutoNum type="arabicPeriod"/>
            </a:pPr>
            <a:r>
              <a:rPr lang="en-US" sz="2800" b="1" dirty="0" smtClean="0"/>
              <a:t>Is it labeled correctly, anything missing?</a:t>
            </a:r>
          </a:p>
          <a:p>
            <a:pPr marL="342900" indent="-342900">
              <a:buFont typeface="+mj-lt"/>
              <a:buAutoNum type="arabicPeriod"/>
            </a:pPr>
            <a:r>
              <a:rPr lang="en-US" sz="2800" dirty="0" smtClean="0"/>
              <a:t>Should there be any additions or edits made?</a:t>
            </a:r>
          </a:p>
          <a:p>
            <a:pPr marL="342900" indent="-342900">
              <a:buFont typeface="+mj-lt"/>
              <a:buAutoNum type="arabicPeriod"/>
            </a:pPr>
            <a:r>
              <a:rPr lang="en-US" sz="2800" b="1" dirty="0" smtClean="0"/>
              <a:t>Identify the variables.</a:t>
            </a:r>
          </a:p>
        </p:txBody>
      </p:sp>
      <p:sp>
        <p:nvSpPr>
          <p:cNvPr id="6" name="Rectangle 5"/>
          <p:cNvSpPr/>
          <p:nvPr/>
        </p:nvSpPr>
        <p:spPr>
          <a:xfrm>
            <a:off x="1600200" y="762000"/>
            <a:ext cx="1600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19152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style>
          <a:lnRef idx="2">
            <a:schemeClr val="accent5"/>
          </a:lnRef>
          <a:fillRef idx="1">
            <a:schemeClr val="lt1"/>
          </a:fillRef>
          <a:effectRef idx="0">
            <a:schemeClr val="accent5"/>
          </a:effectRef>
          <a:fontRef idx="minor">
            <a:schemeClr val="dk1"/>
          </a:fontRef>
        </p:style>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Materials</a:t>
            </a:r>
            <a:endParaRPr lang="en-US" dirty="0">
              <a:solidFill>
                <a:schemeClr val="tx2">
                  <a:tint val="100000"/>
                  <a:shade val="90000"/>
                  <a:satMod val="250000"/>
                  <a:alpha val="100000"/>
                </a:schemeClr>
              </a:solidFill>
            </a:endParaRPr>
          </a:p>
        </p:txBody>
      </p:sp>
      <p:sp>
        <p:nvSpPr>
          <p:cNvPr id="48131" name="Rectangle 3"/>
          <p:cNvSpPr>
            <a:spLocks noGrp="1" noChangeArrowheads="1"/>
          </p:cNvSpPr>
          <p:nvPr>
            <p:ph idx="1"/>
          </p:nvPr>
        </p:nvSpPr>
        <p:spPr/>
        <p:txBody>
          <a:bodyPr/>
          <a:lstStyle/>
          <a:p>
            <a:pPr eaLnBrk="1" hangingPunct="1"/>
            <a:r>
              <a:rPr lang="en-US" dirty="0" smtClean="0"/>
              <a:t>This is a list of all equipment, chemicals, and materials needed for the lab.</a:t>
            </a:r>
          </a:p>
          <a:p>
            <a:pPr eaLnBrk="1" hangingPunct="1"/>
            <a:endParaRPr lang="en-US" dirty="0" smtClean="0"/>
          </a:p>
          <a:p>
            <a:pPr lvl="0"/>
            <a:r>
              <a:rPr lang="en-US" dirty="0" smtClean="0"/>
              <a:t>Designate size and quantities </a:t>
            </a:r>
            <a:r>
              <a:rPr lang="en-US" i="1" dirty="0" smtClean="0"/>
              <a:t>Example: 500 </a:t>
            </a:r>
            <a:r>
              <a:rPr lang="en-US" i="1" dirty="0" err="1" smtClean="0"/>
              <a:t>mL</a:t>
            </a:r>
            <a:r>
              <a:rPr lang="en-US" i="1" dirty="0" smtClean="0"/>
              <a:t> beaker</a:t>
            </a:r>
          </a:p>
          <a:p>
            <a:pPr lvl="0"/>
            <a:endParaRPr lang="en-US" dirty="0" smtClean="0"/>
          </a:p>
          <a:p>
            <a:pPr lvl="0"/>
            <a:r>
              <a:rPr lang="en-US" dirty="0" smtClean="0"/>
              <a:t> All materials in this section should be used in the procedure section.</a:t>
            </a:r>
          </a:p>
          <a:p>
            <a:pPr eaLnBrk="1" hangingPunct="1">
              <a:buFont typeface="Wingdings 2" pitchFamily="18" charset="2"/>
              <a:buNone/>
            </a:pPr>
            <a:r>
              <a:rPr lang="en-US" i="1"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blinds(horizontal)">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blinds(horizontal)">
                                      <p:cBhvr>
                                        <p:cTn id="12" dur="500"/>
                                        <p:tgtEl>
                                          <p:spTgt spid="481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8131">
                                            <p:txEl>
                                              <p:pRg st="4" end="4"/>
                                            </p:txEl>
                                          </p:spTgt>
                                        </p:tgtEl>
                                        <p:attrNameLst>
                                          <p:attrName>style.visibility</p:attrName>
                                        </p:attrNameLst>
                                      </p:cBhvr>
                                      <p:to>
                                        <p:strVal val="visible"/>
                                      </p:to>
                                    </p:set>
                                    <p:animEffect transition="in" filter="blinds(horizontal)">
                                      <p:cBhvr>
                                        <p:cTn id="17" dur="500"/>
                                        <p:tgtEl>
                                          <p:spTgt spid="481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style>
          <a:lnRef idx="2">
            <a:schemeClr val="accent5"/>
          </a:lnRef>
          <a:fillRef idx="1">
            <a:schemeClr val="lt1"/>
          </a:fillRef>
          <a:effectRef idx="0">
            <a:schemeClr val="accent5"/>
          </a:effectRef>
          <a:fontRef idx="minor">
            <a:schemeClr val="dk1"/>
          </a:fontRef>
        </p:style>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Procedure</a:t>
            </a:r>
            <a:endParaRPr lang="en-US" dirty="0">
              <a:solidFill>
                <a:schemeClr val="tx2">
                  <a:tint val="100000"/>
                  <a:shade val="90000"/>
                  <a:satMod val="250000"/>
                  <a:alpha val="100000"/>
                </a:schemeClr>
              </a:solidFill>
            </a:endParaRPr>
          </a:p>
        </p:txBody>
      </p:sp>
      <p:sp>
        <p:nvSpPr>
          <p:cNvPr id="29699" name="Rectangle 3"/>
          <p:cNvSpPr>
            <a:spLocks noGrp="1" noChangeArrowheads="1"/>
          </p:cNvSpPr>
          <p:nvPr>
            <p:ph idx="1"/>
          </p:nvPr>
        </p:nvSpPr>
        <p:spPr/>
        <p:txBody>
          <a:bodyPr/>
          <a:lstStyle/>
          <a:p>
            <a:pPr eaLnBrk="1" hangingPunct="1">
              <a:lnSpc>
                <a:spcPct val="90000"/>
              </a:lnSpc>
            </a:pPr>
            <a:r>
              <a:rPr lang="en-US" dirty="0" smtClean="0"/>
              <a:t>This is detailed explanation of what you will do in the experiment. </a:t>
            </a:r>
          </a:p>
          <a:p>
            <a:pPr eaLnBrk="1" hangingPunct="1">
              <a:lnSpc>
                <a:spcPct val="90000"/>
              </a:lnSpc>
              <a:buFont typeface="Wingdings 2" pitchFamily="18" charset="2"/>
              <a:buNone/>
            </a:pPr>
            <a:endParaRPr lang="en-US" dirty="0" smtClean="0"/>
          </a:p>
          <a:p>
            <a:pPr eaLnBrk="1" hangingPunct="1">
              <a:lnSpc>
                <a:spcPct val="90000"/>
              </a:lnSpc>
            </a:pPr>
            <a:r>
              <a:rPr lang="en-US" dirty="0" smtClean="0"/>
              <a:t>It is step by step. </a:t>
            </a:r>
          </a:p>
          <a:p>
            <a:pPr eaLnBrk="1" hangingPunct="1">
              <a:lnSpc>
                <a:spcPct val="90000"/>
              </a:lnSpc>
              <a:buFont typeface="Wingdings 2" pitchFamily="18" charset="2"/>
              <a:buNone/>
            </a:pPr>
            <a:endParaRPr lang="en-US" dirty="0" smtClean="0"/>
          </a:p>
          <a:p>
            <a:pPr eaLnBrk="1" hangingPunct="1">
              <a:lnSpc>
                <a:spcPct val="90000"/>
              </a:lnSpc>
            </a:pPr>
            <a:r>
              <a:rPr lang="en-US" dirty="0" smtClean="0"/>
              <a:t>It must include a labeled drawing of the setup.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linds(horizontal)">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blinds(horizontal)">
                                      <p:cBhvr>
                                        <p:cTn id="12" dur="500"/>
                                        <p:tgtEl>
                                          <p:spTgt spid="296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9699">
                                            <p:txEl>
                                              <p:pRg st="4" end="4"/>
                                            </p:txEl>
                                          </p:spTgt>
                                        </p:tgtEl>
                                        <p:attrNameLst>
                                          <p:attrName>style.visibility</p:attrName>
                                        </p:attrNameLst>
                                      </p:cBhvr>
                                      <p:to>
                                        <p:strVal val="visible"/>
                                      </p:to>
                                    </p:set>
                                    <p:animEffect transition="in" filter="blinds(horizontal)">
                                      <p:cBhvr>
                                        <p:cTn id="17"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5" descr="main"/>
          <p:cNvPicPr>
            <a:picLocks noChangeAspect="1" noChangeArrowheads="1"/>
          </p:cNvPicPr>
          <p:nvPr/>
        </p:nvPicPr>
        <p:blipFill>
          <a:blip r:embed="rId2" cstate="print"/>
          <a:srcRect/>
          <a:stretch>
            <a:fillRect/>
          </a:stretch>
        </p:blipFill>
        <p:spPr bwMode="auto">
          <a:xfrm>
            <a:off x="0" y="762000"/>
            <a:ext cx="9293225" cy="5221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idx="4294967295"/>
          </p:nvPr>
        </p:nvSpPr>
        <p:spPr bwMode="auto"/>
        <p:txBody>
          <a:bodyPr vert="horz" wrap="square" lIns="91440" tIns="45720" bIns="45720" numCol="1" anchorCtr="0" compatLnSpc="1">
            <a:prstTxWarp prst="textNoShape">
              <a:avLst/>
            </a:prstTxWarp>
          </a:bodyPr>
          <a:lstStyle/>
          <a:p>
            <a:pPr eaLnBrk="1" hangingPunct="1">
              <a:defRPr/>
            </a:pPr>
            <a:endParaRPr lang="en-US" smtClean="0">
              <a:effectLst/>
            </a:endParaRPr>
          </a:p>
        </p:txBody>
      </p:sp>
      <p:sp>
        <p:nvSpPr>
          <p:cNvPr id="51203" name="Rectangle 3"/>
          <p:cNvSpPr>
            <a:spLocks noGrp="1"/>
          </p:cNvSpPr>
          <p:nvPr>
            <p:ph type="body" idx="4294967295"/>
          </p:nvPr>
        </p:nvSpPr>
        <p:spPr/>
        <p:txBody>
          <a:bodyPr/>
          <a:lstStyle/>
          <a:p>
            <a:pPr eaLnBrk="1" hangingPunct="1">
              <a:lnSpc>
                <a:spcPct val="90000"/>
              </a:lnSpc>
            </a:pPr>
            <a:r>
              <a:rPr lang="en-US" dirty="0" smtClean="0"/>
              <a:t>It must be written in such a way that an outside person could pick up your procedure and complete the experiment exactly as you have. </a:t>
            </a:r>
          </a:p>
          <a:p>
            <a:pPr eaLnBrk="1" hangingPunct="1">
              <a:lnSpc>
                <a:spcPct val="90000"/>
              </a:lnSpc>
              <a:buNone/>
            </a:pPr>
            <a:endParaRPr lang="en-US" dirty="0" smtClean="0"/>
          </a:p>
          <a:p>
            <a:pPr lvl="0" eaLnBrk="1" hangingPunct="1">
              <a:lnSpc>
                <a:spcPct val="90000"/>
              </a:lnSpc>
            </a:pPr>
            <a:r>
              <a:rPr lang="en-US" i="1" dirty="0" smtClean="0"/>
              <a:t>Note: </a:t>
            </a:r>
            <a:r>
              <a:rPr lang="en-US" dirty="0" smtClean="0"/>
              <a:t> When applicable you will also include a section that defines your experimental group from your control group (not to be confused with your control variables).</a:t>
            </a:r>
          </a:p>
          <a:p>
            <a:pPr eaLnBrk="1" hangingPunct="1">
              <a:lnSpc>
                <a:spcPct val="90000"/>
              </a:lnSpc>
            </a:pPr>
            <a:endParaRPr lang="en-US" dirty="0" smtClean="0"/>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blinds(horizontal)">
                                      <p:cBhvr>
                                        <p:cTn id="7" dur="5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03">
                                            <p:txEl>
                                              <p:pRg st="2" end="2"/>
                                            </p:txEl>
                                          </p:spTgt>
                                        </p:tgtEl>
                                        <p:attrNameLst>
                                          <p:attrName>style.visibility</p:attrName>
                                        </p:attrNameLst>
                                      </p:cBhvr>
                                      <p:to>
                                        <p:strVal val="visible"/>
                                      </p:to>
                                    </p:set>
                                    <p:animEffect transition="in" filter="blinds(horizontal)">
                                      <p:cBhvr>
                                        <p:cTn id="12" dur="500"/>
                                        <p:tgtEl>
                                          <p:spTgt spid="51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style>
          <a:lnRef idx="2">
            <a:schemeClr val="accent5"/>
          </a:lnRef>
          <a:fillRef idx="1">
            <a:schemeClr val="lt1"/>
          </a:fillRef>
          <a:effectRef idx="0">
            <a:schemeClr val="accent5"/>
          </a:effectRef>
          <a:fontRef idx="minor">
            <a:schemeClr val="dk1"/>
          </a:fontRef>
        </p:style>
        <p:txBody>
          <a:bodyPr/>
          <a:lstStyle/>
          <a:p>
            <a:pPr marL="54864" indent="0" eaLnBrk="1" fontAlgn="auto" hangingPunct="1">
              <a:spcAft>
                <a:spcPts val="0"/>
              </a:spcAft>
              <a:defRPr/>
            </a:pPr>
            <a:r>
              <a:rPr lang="en-US" dirty="0" smtClean="0">
                <a:solidFill>
                  <a:schemeClr val="tx2">
                    <a:tint val="100000"/>
                    <a:shade val="90000"/>
                    <a:satMod val="250000"/>
                    <a:alpha val="100000"/>
                  </a:schemeClr>
                </a:solidFill>
              </a:rPr>
              <a:t>Data Table(s)</a:t>
            </a:r>
            <a:endParaRPr lang="en-US" dirty="0">
              <a:solidFill>
                <a:schemeClr val="tx2">
                  <a:tint val="100000"/>
                  <a:shade val="90000"/>
                  <a:satMod val="250000"/>
                  <a:alpha val="100000"/>
                </a:schemeClr>
              </a:solidFill>
            </a:endParaRPr>
          </a:p>
        </p:txBody>
      </p:sp>
      <p:sp>
        <p:nvSpPr>
          <p:cNvPr id="52227" name="Rectangle 3"/>
          <p:cNvSpPr>
            <a:spLocks noGrp="1" noChangeArrowheads="1"/>
          </p:cNvSpPr>
          <p:nvPr>
            <p:ph idx="1"/>
          </p:nvPr>
        </p:nvSpPr>
        <p:spPr/>
        <p:txBody>
          <a:bodyPr/>
          <a:lstStyle/>
          <a:p>
            <a:pPr lvl="1"/>
            <a:r>
              <a:rPr lang="en-US" sz="3200" dirty="0" smtClean="0"/>
              <a:t>The recorded data must include both </a:t>
            </a:r>
            <a:r>
              <a:rPr lang="en-US" sz="3200" b="1" dirty="0" smtClean="0"/>
              <a:t>quantitative data</a:t>
            </a:r>
            <a:r>
              <a:rPr lang="en-US" sz="3200" dirty="0" smtClean="0"/>
              <a:t> and </a:t>
            </a:r>
            <a:r>
              <a:rPr lang="en-US" sz="3200" b="1" dirty="0" smtClean="0"/>
              <a:t>qualitative data</a:t>
            </a:r>
            <a:r>
              <a:rPr lang="en-US" sz="3200" dirty="0" smtClean="0"/>
              <a:t>.</a:t>
            </a:r>
          </a:p>
          <a:p>
            <a:pPr lvl="1">
              <a:buNone/>
            </a:pPr>
            <a:endParaRPr lang="en-US" sz="3200" dirty="0" smtClean="0"/>
          </a:p>
          <a:p>
            <a:pPr lvl="1"/>
            <a:r>
              <a:rPr lang="en-US" sz="3200" dirty="0" smtClean="0"/>
              <a:t>You must prepare a data table with the independent variable on the left (labeling the rows), and dependent variables to the right (labeling the columns).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blinds(horizontal)">
                                      <p:cBhvr>
                                        <p:cTn id="7" dur="5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2227">
                                            <p:txEl>
                                              <p:pRg st="2" end="2"/>
                                            </p:txEl>
                                          </p:spTgt>
                                        </p:tgtEl>
                                        <p:attrNameLst>
                                          <p:attrName>style.visibility</p:attrName>
                                        </p:attrNameLst>
                                      </p:cBhvr>
                                      <p:to>
                                        <p:strVal val="visible"/>
                                      </p:to>
                                    </p:set>
                                    <p:animEffect transition="in" filter="blinds(horizontal)">
                                      <p:cBhvr>
                                        <p:cTn id="12" dur="500"/>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p:cNvSpPr>
          <p:nvPr>
            <p:ph type="body" idx="4294967295"/>
          </p:nvPr>
        </p:nvSpPr>
        <p:spPr>
          <a:xfrm>
            <a:off x="533400" y="381000"/>
            <a:ext cx="8229600" cy="4068763"/>
          </a:xfrm>
        </p:spPr>
        <p:txBody>
          <a:bodyPr/>
          <a:lstStyle/>
          <a:p>
            <a:pPr eaLnBrk="1" hangingPunct="1"/>
            <a:r>
              <a:rPr lang="en-US" dirty="0" smtClean="0"/>
              <a:t>Data Table:</a:t>
            </a:r>
          </a:p>
          <a:p>
            <a:pPr algn="ctr" eaLnBrk="1" hangingPunct="1">
              <a:buNone/>
            </a:pPr>
            <a:endParaRPr lang="en-US" sz="2400" dirty="0" smtClean="0"/>
          </a:p>
          <a:p>
            <a:pPr algn="ctr" eaLnBrk="1" hangingPunct="1">
              <a:buNone/>
            </a:pPr>
            <a:r>
              <a:rPr lang="en-US" sz="2400" dirty="0" smtClean="0"/>
              <a:t>Number of Seeds produced by Sunflowers watered with different amount of water</a:t>
            </a:r>
          </a:p>
        </p:txBody>
      </p:sp>
      <p:graphicFrame>
        <p:nvGraphicFramePr>
          <p:cNvPr id="53279" name="Group 31"/>
          <p:cNvGraphicFramePr>
            <a:graphicFrameLocks noGrp="1"/>
          </p:cNvGraphicFramePr>
          <p:nvPr>
            <p:ph type="title" idx="4294967295"/>
          </p:nvPr>
        </p:nvGraphicFramePr>
        <p:xfrm>
          <a:off x="2819400" y="2057402"/>
          <a:ext cx="4267200" cy="4956057"/>
        </p:xfrm>
        <a:graphic>
          <a:graphicData uri="http://schemas.openxmlformats.org/drawingml/2006/table">
            <a:tbl>
              <a:tblPr/>
              <a:tblGrid>
                <a:gridCol w="2537392"/>
                <a:gridCol w="1729808"/>
              </a:tblGrid>
              <a:tr h="1309524">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2" pitchFamily="18" charset="2"/>
                        <a:buNone/>
                        <a:tabLst/>
                      </a:pPr>
                      <a:endParaRPr kumimoji="0" lang="en-US" sz="2800" b="0" i="0" u="none" strike="noStrike" cap="none" normalizeH="0" baseline="0" dirty="0" smtClean="0">
                        <a:ln>
                          <a:noFill/>
                        </a:ln>
                        <a:solidFill>
                          <a:schemeClr val="tx1"/>
                        </a:solidFill>
                        <a:effectLst/>
                        <a:latin typeface="Rockwell"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2" pitchFamily="18" charset="2"/>
                        <a:buNone/>
                        <a:tabLst/>
                      </a:pPr>
                      <a:r>
                        <a:rPr kumimoji="0" lang="en-US" sz="2400" b="0" i="0" u="none" strike="noStrike" cap="none" normalizeH="0" baseline="0" dirty="0" smtClean="0">
                          <a:ln>
                            <a:noFill/>
                          </a:ln>
                          <a:solidFill>
                            <a:schemeClr val="tx1"/>
                          </a:solidFill>
                          <a:effectLst/>
                          <a:latin typeface="Rockwell" pitchFamily="18" charset="0"/>
                        </a:rPr>
                        <a:t># of seeds after 90 days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27485">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2" pitchFamily="18" charset="2"/>
                        <a:buNone/>
                        <a:tabLst/>
                      </a:pPr>
                      <a:r>
                        <a:rPr kumimoji="0" lang="en-US" sz="2400" b="0" i="0" u="none" strike="noStrike" cap="none" normalizeH="0" baseline="0" dirty="0" smtClean="0">
                          <a:ln>
                            <a:noFill/>
                          </a:ln>
                          <a:solidFill>
                            <a:schemeClr val="tx1"/>
                          </a:solidFill>
                          <a:effectLst/>
                          <a:latin typeface="Rockwell" pitchFamily="18" charset="0"/>
                        </a:rPr>
                        <a:t>8 oz of water</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2" pitchFamily="18" charset="2"/>
                        <a:buNone/>
                        <a:tabLst/>
                        <a:defRPr/>
                      </a:pPr>
                      <a:r>
                        <a:rPr kumimoji="0" lang="en-US" sz="2400" b="0" i="0" u="none" strike="noStrike" cap="none" normalizeH="0" baseline="0" dirty="0" smtClean="0">
                          <a:ln>
                            <a:noFill/>
                          </a:ln>
                          <a:solidFill>
                            <a:schemeClr val="tx1"/>
                          </a:solidFill>
                          <a:effectLst/>
                          <a:latin typeface="Rockwell" pitchFamily="18" charset="0"/>
                        </a:rPr>
                        <a:t>Sunflower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1"/>
                        </a:solidFill>
                        <a:effectLst/>
                        <a:latin typeface="Rockwell"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309524">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2" pitchFamily="18" charset="2"/>
                        <a:buNone/>
                        <a:tabLst/>
                      </a:pPr>
                      <a:r>
                        <a:rPr kumimoji="0" lang="en-US" sz="2400" b="0" i="0" u="none" strike="noStrike" cap="none" normalizeH="0" baseline="0" dirty="0" smtClean="0">
                          <a:ln>
                            <a:noFill/>
                          </a:ln>
                          <a:solidFill>
                            <a:schemeClr val="tx1"/>
                          </a:solidFill>
                          <a:effectLst/>
                          <a:latin typeface="Rockwell" pitchFamily="18" charset="0"/>
                        </a:rPr>
                        <a:t>16 oz of water</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2" pitchFamily="18" charset="2"/>
                        <a:buNone/>
                        <a:tabLst/>
                        <a:defRPr/>
                      </a:pPr>
                      <a:r>
                        <a:rPr kumimoji="0" lang="en-US" sz="2400" b="0" i="0" u="none" strike="noStrike" cap="none" normalizeH="0" baseline="0" dirty="0" smtClean="0">
                          <a:ln>
                            <a:noFill/>
                          </a:ln>
                          <a:solidFill>
                            <a:schemeClr val="tx1"/>
                          </a:solidFill>
                          <a:effectLst/>
                          <a:latin typeface="Rockwell" pitchFamily="18" charset="0"/>
                        </a:rPr>
                        <a:t>Sunflower B</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2" pitchFamily="18" charset="2"/>
                        <a:buNone/>
                        <a:tabLst/>
                      </a:pPr>
                      <a:endParaRPr kumimoji="0" lang="en-US" sz="2400" b="0" i="0" u="none" strike="noStrike" cap="none" normalizeH="0" baseline="0" dirty="0" smtClean="0">
                        <a:ln>
                          <a:noFill/>
                        </a:ln>
                        <a:solidFill>
                          <a:schemeClr val="tx1"/>
                        </a:solidFill>
                        <a:effectLst/>
                        <a:latin typeface="Rockwell"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2" pitchFamily="18" charset="2"/>
                        <a:buNone/>
                        <a:tabLst/>
                      </a:pPr>
                      <a:endParaRPr kumimoji="0" lang="en-US" sz="2800" b="0" i="0" u="none" strike="noStrike" cap="none" normalizeH="0" baseline="0" smtClean="0">
                        <a:ln>
                          <a:noFill/>
                        </a:ln>
                        <a:solidFill>
                          <a:schemeClr val="tx1"/>
                        </a:solidFill>
                        <a:effectLst/>
                        <a:latin typeface="Rockwell"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309524">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2" pitchFamily="18" charset="2"/>
                        <a:buNone/>
                        <a:tabLst/>
                      </a:pPr>
                      <a:r>
                        <a:rPr kumimoji="0" lang="en-US" sz="2400" b="0" i="0" u="none" strike="noStrike" cap="none" normalizeH="0" baseline="0" dirty="0" smtClean="0">
                          <a:ln>
                            <a:noFill/>
                          </a:ln>
                          <a:solidFill>
                            <a:schemeClr val="tx1"/>
                          </a:solidFill>
                          <a:effectLst/>
                          <a:latin typeface="Rockwell" pitchFamily="18" charset="0"/>
                        </a:rPr>
                        <a:t>24 oz of water</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2" pitchFamily="18" charset="2"/>
                        <a:buNone/>
                        <a:tabLst/>
                        <a:defRPr/>
                      </a:pPr>
                      <a:r>
                        <a:rPr kumimoji="0" lang="en-US" sz="2400" b="0" i="0" u="none" strike="noStrike" cap="none" normalizeH="0" baseline="0" dirty="0" smtClean="0">
                          <a:ln>
                            <a:noFill/>
                          </a:ln>
                          <a:solidFill>
                            <a:schemeClr val="tx1"/>
                          </a:solidFill>
                          <a:effectLst/>
                          <a:latin typeface="Rockwell" pitchFamily="18" charset="0"/>
                        </a:rPr>
                        <a:t>Sunflower C</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2" pitchFamily="18" charset="2"/>
                        <a:buNone/>
                        <a:tabLst/>
                      </a:pPr>
                      <a:endParaRPr kumimoji="0" lang="en-US" sz="2400" b="0" i="0" u="none" strike="noStrike" cap="none" normalizeH="0" baseline="0" dirty="0" smtClean="0">
                        <a:ln>
                          <a:noFill/>
                        </a:ln>
                        <a:solidFill>
                          <a:schemeClr val="tx1"/>
                        </a:solidFill>
                        <a:effectLst/>
                        <a:latin typeface="Rockwell"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2" pitchFamily="18" charset="2"/>
                        <a:buNone/>
                        <a:tabLst/>
                      </a:pPr>
                      <a:endParaRPr kumimoji="0" lang="en-US" sz="2800" b="0" i="0" u="none" strike="noStrike" cap="none" normalizeH="0" baseline="0" dirty="0" smtClean="0">
                        <a:ln>
                          <a:noFill/>
                        </a:ln>
                        <a:solidFill>
                          <a:schemeClr val="tx1"/>
                        </a:solidFill>
                        <a:effectLst/>
                        <a:latin typeface="Rockwell"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cxnSp>
        <p:nvCxnSpPr>
          <p:cNvPr id="5" name="Straight Arrow Connector 4"/>
          <p:cNvCxnSpPr/>
          <p:nvPr/>
        </p:nvCxnSpPr>
        <p:spPr>
          <a:xfrm flipH="1">
            <a:off x="5410200" y="609600"/>
            <a:ext cx="762000" cy="685800"/>
          </a:xfrm>
          <a:prstGeom prst="straightConnector1">
            <a:avLst/>
          </a:prstGeom>
          <a:ln w="57150">
            <a:tailEnd type="arrow"/>
          </a:ln>
        </p:spPr>
        <p:style>
          <a:lnRef idx="3">
            <a:schemeClr val="accent4"/>
          </a:lnRef>
          <a:fillRef idx="0">
            <a:schemeClr val="accent4"/>
          </a:fillRef>
          <a:effectRef idx="2">
            <a:schemeClr val="accent4"/>
          </a:effectRef>
          <a:fontRef idx="minor">
            <a:schemeClr val="tx1"/>
          </a:fontRef>
        </p:style>
      </p:cxnSp>
      <p:sp>
        <p:nvSpPr>
          <p:cNvPr id="6" name="TextBox 5"/>
          <p:cNvSpPr txBox="1"/>
          <p:nvPr/>
        </p:nvSpPr>
        <p:spPr>
          <a:xfrm>
            <a:off x="6019800" y="228600"/>
            <a:ext cx="2819400" cy="707886"/>
          </a:xfrm>
          <a:prstGeom prst="rect">
            <a:avLst/>
          </a:prstGeom>
          <a:noFill/>
        </p:spPr>
        <p:txBody>
          <a:bodyPr wrap="square" rtlCol="0">
            <a:spAutoFit/>
          </a:bodyPr>
          <a:lstStyle/>
          <a:p>
            <a:pPr algn="ctr"/>
            <a:r>
              <a:rPr lang="en-US" sz="2000" b="1" dirty="0" smtClean="0">
                <a:solidFill>
                  <a:srgbClr val="FFC000"/>
                </a:solidFill>
              </a:rPr>
              <a:t>Don’t forget to title your data table</a:t>
            </a:r>
            <a:endParaRPr lang="en-US" sz="2000" b="1" dirty="0">
              <a:solidFill>
                <a:srgbClr val="FFC000"/>
              </a:solidFill>
            </a:endParaRPr>
          </a:p>
        </p:txBody>
      </p:sp>
      <p:cxnSp>
        <p:nvCxnSpPr>
          <p:cNvPr id="8" name="Straight Arrow Connector 7"/>
          <p:cNvCxnSpPr/>
          <p:nvPr/>
        </p:nvCxnSpPr>
        <p:spPr>
          <a:xfrm>
            <a:off x="2133600" y="3657600"/>
            <a:ext cx="533400"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0" name="Straight Arrow Connector 9"/>
          <p:cNvCxnSpPr/>
          <p:nvPr/>
        </p:nvCxnSpPr>
        <p:spPr>
          <a:xfrm flipH="1">
            <a:off x="7239000" y="2514600"/>
            <a:ext cx="533400"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2" name="Rectangle 11"/>
          <p:cNvSpPr/>
          <p:nvPr/>
        </p:nvSpPr>
        <p:spPr>
          <a:xfrm>
            <a:off x="139299" y="3276600"/>
            <a:ext cx="2134495" cy="1200329"/>
          </a:xfrm>
          <a:prstGeom prst="rect">
            <a:avLst/>
          </a:prstGeom>
        </p:spPr>
        <p:txBody>
          <a:bodyPr wrap="none">
            <a:spAutoFit/>
          </a:bodyPr>
          <a:lstStyle/>
          <a:p>
            <a:pPr algn="ctr"/>
            <a:r>
              <a:rPr lang="en-US" sz="2400" b="1" dirty="0" smtClean="0">
                <a:solidFill>
                  <a:srgbClr val="FFC000"/>
                </a:solidFill>
              </a:rPr>
              <a:t>I.V.  Labeling </a:t>
            </a:r>
          </a:p>
          <a:p>
            <a:pPr algn="ctr"/>
            <a:r>
              <a:rPr lang="en-US" sz="2400" b="1" dirty="0" smtClean="0">
                <a:solidFill>
                  <a:srgbClr val="FFC000"/>
                </a:solidFill>
              </a:rPr>
              <a:t>the rows</a:t>
            </a:r>
          </a:p>
          <a:p>
            <a:pPr algn="ctr"/>
            <a:endParaRPr lang="en-US" sz="2400" b="1" dirty="0">
              <a:solidFill>
                <a:srgbClr val="FFC000"/>
              </a:solidFill>
            </a:endParaRPr>
          </a:p>
        </p:txBody>
      </p:sp>
      <p:sp>
        <p:nvSpPr>
          <p:cNvPr id="14" name="Rectangle 13"/>
          <p:cNvSpPr/>
          <p:nvPr/>
        </p:nvSpPr>
        <p:spPr>
          <a:xfrm>
            <a:off x="6400800" y="2362200"/>
            <a:ext cx="3581400" cy="1477328"/>
          </a:xfrm>
          <a:prstGeom prst="rect">
            <a:avLst/>
          </a:prstGeom>
        </p:spPr>
        <p:txBody>
          <a:bodyPr wrap="square">
            <a:spAutoFit/>
          </a:bodyPr>
          <a:lstStyle/>
          <a:p>
            <a:pPr algn="ctr"/>
            <a:r>
              <a:rPr lang="en-US" sz="2400" b="1" dirty="0" smtClean="0">
                <a:solidFill>
                  <a:srgbClr val="FFC000"/>
                </a:solidFill>
              </a:rPr>
              <a:t>D.V.  </a:t>
            </a:r>
          </a:p>
          <a:p>
            <a:pPr algn="ctr"/>
            <a:r>
              <a:rPr lang="en-US" sz="2400" b="1" dirty="0" smtClean="0">
                <a:solidFill>
                  <a:srgbClr val="FFC000"/>
                </a:solidFill>
              </a:rPr>
              <a:t>Labeling </a:t>
            </a:r>
          </a:p>
          <a:p>
            <a:pPr algn="ctr"/>
            <a:r>
              <a:rPr lang="en-US" sz="2400" b="1" dirty="0" smtClean="0">
                <a:solidFill>
                  <a:srgbClr val="FFC000"/>
                </a:solidFill>
              </a:rPr>
              <a:t>the columns</a:t>
            </a:r>
          </a:p>
          <a:p>
            <a:pPr algn="ctr"/>
            <a:endParaRPr lang="en-US" b="1" dirty="0">
              <a:solidFill>
                <a:srgbClr val="FFC000"/>
              </a:solidFill>
            </a:endParaRPr>
          </a:p>
        </p:txBody>
      </p:sp>
      <p:cxnSp>
        <p:nvCxnSpPr>
          <p:cNvPr id="16" name="Straight Arrow Connector 15"/>
          <p:cNvCxnSpPr/>
          <p:nvPr/>
        </p:nvCxnSpPr>
        <p:spPr>
          <a:xfrm>
            <a:off x="2133600" y="3886200"/>
            <a:ext cx="609600" cy="7620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7" name="Straight Arrow Connector 16"/>
          <p:cNvCxnSpPr/>
          <p:nvPr/>
        </p:nvCxnSpPr>
        <p:spPr>
          <a:xfrm>
            <a:off x="1981200" y="3962400"/>
            <a:ext cx="762000" cy="20574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3250">
                                            <p:txEl>
                                              <p:pRg st="2" end="2"/>
                                            </p:txEl>
                                          </p:spTgt>
                                        </p:tgtEl>
                                        <p:attrNameLst>
                                          <p:attrName>style.visibility</p:attrName>
                                        </p:attrNameLst>
                                      </p:cBhvr>
                                      <p:to>
                                        <p:strVal val="visible"/>
                                      </p:to>
                                    </p:set>
                                    <p:animEffect transition="in" filter="blinds(horizontal)">
                                      <p:cBhvr>
                                        <p:cTn id="7" dur="500"/>
                                        <p:tgtEl>
                                          <p:spTgt spid="5325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style.rotation</p:attrName>
                                        </p:attrNameLst>
                                      </p:cBhvr>
                                      <p:tavLst>
                                        <p:tav tm="0">
                                          <p:val>
                                            <p:fltVal val="720"/>
                                          </p:val>
                                        </p:tav>
                                        <p:tav tm="100000">
                                          <p:val>
                                            <p:fltVal val="0"/>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ppt_w</p:attrName>
                                        </p:attrNameLst>
                                      </p:cBhvr>
                                      <p:tavLst>
                                        <p:tav tm="0">
                                          <p:val>
                                            <p:fltVal val="0"/>
                                          </p:val>
                                        </p:tav>
                                        <p:tav tm="100000">
                                          <p:val>
                                            <p:strVal val="#ppt_w"/>
                                          </p:val>
                                        </p:tav>
                                      </p:tavLst>
                                    </p:anim>
                                  </p:childTnLst>
                                </p:cTn>
                              </p:par>
                            </p:childTnLst>
                          </p:cTn>
                        </p:par>
                        <p:par>
                          <p:cTn id="16" fill="hold">
                            <p:stCondLst>
                              <p:cond delay="2000"/>
                            </p:stCondLst>
                            <p:childTnLst>
                              <p:par>
                                <p:cTn id="17" presetID="51" presetClass="entr" presetSubtype="0" fill="hold"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770" decel="100000"/>
                                        <p:tgtEl>
                                          <p:spTgt spid="6">
                                            <p:txEl>
                                              <p:pRg st="0" end="0"/>
                                            </p:txEl>
                                          </p:spTgt>
                                        </p:tgtEl>
                                      </p:cBhvr>
                                    </p:animEffect>
                                    <p:animScale>
                                      <p:cBhvr>
                                        <p:cTn id="20" dur="770" decel="100000"/>
                                        <p:tgtEl>
                                          <p:spTgt spid="6">
                                            <p:txEl>
                                              <p:pRg st="0" end="0"/>
                                            </p:txEl>
                                          </p:spTgt>
                                        </p:tgtEl>
                                      </p:cBhvr>
                                      <p:from x="10000" y="10000"/>
                                      <p:to x="200000" y="450000"/>
                                    </p:animScale>
                                    <p:animScale>
                                      <p:cBhvr>
                                        <p:cTn id="21" dur="1230" accel="100000" fill="hold">
                                          <p:stCondLst>
                                            <p:cond delay="770"/>
                                          </p:stCondLst>
                                        </p:cTn>
                                        <p:tgtEl>
                                          <p:spTgt spid="6">
                                            <p:txEl>
                                              <p:pRg st="0" end="0"/>
                                            </p:txEl>
                                          </p:spTgt>
                                        </p:tgtEl>
                                      </p:cBhvr>
                                      <p:from x="200000" y="450000"/>
                                      <p:to x="100000" y="100000"/>
                                    </p:animScale>
                                    <p:set>
                                      <p:cBhvr>
                                        <p:cTn id="22" dur="770" fill="hold"/>
                                        <p:tgtEl>
                                          <p:spTgt spid="6">
                                            <p:txEl>
                                              <p:pRg st="0" end="0"/>
                                            </p:txEl>
                                          </p:spTgt>
                                        </p:tgtEl>
                                        <p:attrNameLst>
                                          <p:attrName>ppt_x</p:attrName>
                                        </p:attrNameLst>
                                      </p:cBhvr>
                                      <p:to>
                                        <p:strVal val="(0.5)"/>
                                      </p:to>
                                    </p:set>
                                    <p:anim from="(0.5)" to="(#ppt_x)" calcmode="lin" valueType="num">
                                      <p:cBhvr>
                                        <p:cTn id="23" dur="1230" accel="100000" fill="hold">
                                          <p:stCondLst>
                                            <p:cond delay="770"/>
                                          </p:stCondLst>
                                        </p:cTn>
                                        <p:tgtEl>
                                          <p:spTgt spid="6">
                                            <p:txEl>
                                              <p:pRg st="0" end="0"/>
                                            </p:txEl>
                                          </p:spTgt>
                                        </p:tgtEl>
                                        <p:attrNameLst>
                                          <p:attrName>ppt_x</p:attrName>
                                        </p:attrNameLst>
                                      </p:cBhvr>
                                    </p:anim>
                                    <p:set>
                                      <p:cBhvr>
                                        <p:cTn id="24" dur="770" fill="hold"/>
                                        <p:tgtEl>
                                          <p:spTgt spid="6">
                                            <p:txEl>
                                              <p:pRg st="0" end="0"/>
                                            </p:txEl>
                                          </p:spTgt>
                                        </p:tgtEl>
                                        <p:attrNameLst>
                                          <p:attrName>ppt_y</p:attrName>
                                        </p:attrNameLst>
                                      </p:cBhvr>
                                      <p:to>
                                        <p:strVal val="(#ppt_y+0.4)"/>
                                      </p:to>
                                    </p:set>
                                    <p:anim from="(#ppt_y+0.4)" to="(#ppt_y)" calcmode="lin" valueType="num">
                                      <p:cBhvr>
                                        <p:cTn id="25" dur="1230" accel="100000" fill="hold">
                                          <p:stCondLst>
                                            <p:cond delay="770"/>
                                          </p:stCondLst>
                                        </p:cTn>
                                        <p:tgtEl>
                                          <p:spTgt spid="6">
                                            <p:txEl>
                                              <p:pRg st="0" end="0"/>
                                            </p:txEl>
                                          </p:spTgt>
                                        </p:tgtEl>
                                        <p:attrNameLst>
                                          <p:attrName>ppt_y</p:attrName>
                                        </p:attrNameLst>
                                      </p:cBhvr>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53279"/>
                                        </p:tgtEl>
                                        <p:attrNameLst>
                                          <p:attrName>style.visibility</p:attrName>
                                        </p:attrNameLst>
                                      </p:cBhvr>
                                      <p:to>
                                        <p:strVal val="visible"/>
                                      </p:to>
                                    </p:set>
                                    <p:animEffect transition="in" filter="fade">
                                      <p:cBhvr>
                                        <p:cTn id="30" dur="2000"/>
                                        <p:tgtEl>
                                          <p:spTgt spid="53279"/>
                                        </p:tgtEl>
                                      </p:cBhvr>
                                    </p:animEffect>
                                    <p:anim calcmode="lin" valueType="num">
                                      <p:cBhvr>
                                        <p:cTn id="31" dur="2000" fill="hold"/>
                                        <p:tgtEl>
                                          <p:spTgt spid="53279"/>
                                        </p:tgtEl>
                                        <p:attrNameLst>
                                          <p:attrName>style.rotation</p:attrName>
                                        </p:attrNameLst>
                                      </p:cBhvr>
                                      <p:tavLst>
                                        <p:tav tm="0">
                                          <p:val>
                                            <p:fltVal val="720"/>
                                          </p:val>
                                        </p:tav>
                                        <p:tav tm="100000">
                                          <p:val>
                                            <p:fltVal val="0"/>
                                          </p:val>
                                        </p:tav>
                                      </p:tavLst>
                                    </p:anim>
                                    <p:anim calcmode="lin" valueType="num">
                                      <p:cBhvr>
                                        <p:cTn id="32" dur="2000" fill="hold"/>
                                        <p:tgtEl>
                                          <p:spTgt spid="53279"/>
                                        </p:tgtEl>
                                        <p:attrNameLst>
                                          <p:attrName>ppt_h</p:attrName>
                                        </p:attrNameLst>
                                      </p:cBhvr>
                                      <p:tavLst>
                                        <p:tav tm="0">
                                          <p:val>
                                            <p:fltVal val="0"/>
                                          </p:val>
                                        </p:tav>
                                        <p:tav tm="100000">
                                          <p:val>
                                            <p:strVal val="#ppt_h"/>
                                          </p:val>
                                        </p:tav>
                                      </p:tavLst>
                                    </p:anim>
                                    <p:anim calcmode="lin" valueType="num">
                                      <p:cBhvr>
                                        <p:cTn id="33" dur="2000" fill="hold"/>
                                        <p:tgtEl>
                                          <p:spTgt spid="53279"/>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cTn>
                              </p:par>
                            </p:childTnLst>
                          </p:cTn>
                        </p:par>
                        <p:par>
                          <p:cTn id="39" fill="hold">
                            <p:stCondLst>
                              <p:cond delay="500"/>
                            </p:stCondLst>
                            <p:childTnLst>
                              <p:par>
                                <p:cTn id="40" presetID="2" presetClass="entr" presetSubtype="4"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linds(horizontal)">
                                      <p:cBhvr>
                                        <p:cTn id="56" dur="500"/>
                                        <p:tgtEl>
                                          <p:spTgt spid="14"/>
                                        </p:tgtEl>
                                      </p:cBhvr>
                                    </p:animEffect>
                                  </p:childTnLst>
                                </p:cTn>
                              </p:par>
                            </p:childTnLst>
                          </p:cTn>
                        </p:par>
                        <p:par>
                          <p:cTn id="57" fill="hold">
                            <p:stCondLst>
                              <p:cond delay="500"/>
                            </p:stCondLst>
                            <p:childTnLst>
                              <p:par>
                                <p:cTn id="58" presetID="2" presetClass="entr" presetSubtype="4"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ppt_x"/>
                                          </p:val>
                                        </p:tav>
                                        <p:tav tm="100000">
                                          <p:val>
                                            <p:strVal val="#ppt_x"/>
                                          </p:val>
                                        </p:tav>
                                      </p:tavLst>
                                    </p:anim>
                                    <p:anim calcmode="lin" valueType="num">
                                      <p:cBhvr additive="base">
                                        <p:cTn id="6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sz="3600" dirty="0" smtClean="0"/>
              <a:t>Be sure to include units, a title, and the most precise measurements possible</a:t>
            </a:r>
          </a:p>
          <a:p>
            <a:pPr lvl="1">
              <a:buNone/>
            </a:pPr>
            <a:endParaRPr lang="en-US" sz="3600" dirty="0" smtClean="0"/>
          </a:p>
          <a:p>
            <a:pPr lvl="1"/>
            <a:r>
              <a:rPr lang="en-US" sz="3600" dirty="0" smtClean="0"/>
              <a:t>Remember to </a:t>
            </a:r>
            <a:r>
              <a:rPr lang="en-US" sz="3600" b="1" u="sng" dirty="0" smtClean="0"/>
              <a:t>always</a:t>
            </a:r>
            <a:r>
              <a:rPr lang="en-US" sz="3600" dirty="0" smtClean="0"/>
              <a:t> conduct a minimum of three trials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89316</TotalTime>
  <Words>3460</Words>
  <Application>Microsoft Office PowerPoint</Application>
  <PresentationFormat>On-screen Show (4:3)</PresentationFormat>
  <Paragraphs>412</Paragraphs>
  <Slides>119</Slides>
  <Notes>2</Notes>
  <HiddenSlides>0</HiddenSlides>
  <MMClips>0</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Foundry</vt:lpstr>
      <vt:lpstr>Grab your science folder</vt:lpstr>
      <vt:lpstr>Get ready to say Ah Man, AGAIN!!!!</vt:lpstr>
      <vt:lpstr>Video Time---You need a piece of scrap paper</vt:lpstr>
      <vt:lpstr>Think about it….?</vt:lpstr>
      <vt:lpstr>But 1st let’s watch a video</vt:lpstr>
      <vt:lpstr>Let’s play….How did they think of that?</vt:lpstr>
      <vt:lpstr>What is it? </vt:lpstr>
      <vt:lpstr>What is it?</vt:lpstr>
      <vt:lpstr>Shopping bag</vt:lpstr>
      <vt:lpstr>What is it?</vt:lpstr>
      <vt:lpstr>Look at the objects being passed around…</vt:lpstr>
      <vt:lpstr>1st thought?</vt:lpstr>
      <vt:lpstr>How To Create a Lab Write up</vt:lpstr>
      <vt:lpstr>Turn to page 2 of your packet</vt:lpstr>
      <vt:lpstr>Before you do a Scientific Investigation, you need a Reason…</vt:lpstr>
      <vt:lpstr>Important Question</vt:lpstr>
      <vt:lpstr>Observations – There are 2 types </vt:lpstr>
      <vt:lpstr>PowerPoint Presentation</vt:lpstr>
      <vt:lpstr>Which type of Observation is it?</vt:lpstr>
      <vt:lpstr>PowerPoint Presentation</vt:lpstr>
      <vt:lpstr>Some things to remember</vt:lpstr>
      <vt:lpstr>And don’t forget…</vt:lpstr>
      <vt:lpstr>Oh….</vt:lpstr>
      <vt:lpstr>PowerPoint Presentation</vt:lpstr>
      <vt:lpstr>PowerPoint Presentation</vt:lpstr>
      <vt:lpstr>PowerPoint Presentation</vt:lpstr>
      <vt:lpstr>Make OBSERVATIONS…what do you INFER from your observations?</vt:lpstr>
      <vt:lpstr>Did you know we throw away 200 billion plastic bottles every year? </vt:lpstr>
      <vt:lpstr>The worst part is, they don’t degrade like other trash. Nearly every piece of plastic ever made still exists somewhere. </vt:lpstr>
      <vt:lpstr>What if we stopped throwing plastic bottles away, and started using them to solve problems instead? </vt:lpstr>
      <vt:lpstr>In the Philippines, thousands of people live in shanty towns where houses are built so close to each other, they have no windows or natural light. </vt:lpstr>
      <vt:lpstr>Without electricity, or access to the sun, families must work, do chores, and eat in near darkness. </vt:lpstr>
      <vt:lpstr>Alfred Moser and a group of MIT students realized that with just a little tweaking, plastic bottles could bring light to struggling Filipinos. </vt:lpstr>
      <vt:lpstr>Each bottle is filled with water and a bleach tablet is added. When installed through a hole in the roof, the bleachy water refracts and spreads the sunlight, which illuminates the room beneath just like a light bulb would. </vt:lpstr>
      <vt:lpstr>This discovery marked the beginning of the Liter of Light movement. </vt:lpstr>
      <vt:lpstr>So far, these plastic bottle lights have brightened 28,000 homes and the lives of 70,000 people in Metro Manila alone. </vt:lpstr>
      <vt:lpstr>Other people, in India, Indonesia, and even Switzerland, have started using the solar light bulbs as well. </vt:lpstr>
      <vt:lpstr>The goal is to install one million of these solar light bulbs around the world by 2015. </vt:lpstr>
      <vt:lpstr>PowerPoint Presentation</vt:lpstr>
      <vt:lpstr>Examining the World Around us..</vt:lpstr>
      <vt:lpstr>PowerPoint Presentation</vt:lpstr>
      <vt:lpstr>PowerPoint Presentation</vt:lpstr>
      <vt:lpstr>Sometimes our Observations lead to….</vt:lpstr>
      <vt:lpstr>But to have an appropriate question you must be able to identify your…</vt:lpstr>
      <vt:lpstr>Happy Tuesday!</vt:lpstr>
      <vt:lpstr>6th   Block Variables Pre-Quiz Results</vt:lpstr>
      <vt:lpstr>Quick Review</vt:lpstr>
      <vt:lpstr>PowerPoint Presentation</vt:lpstr>
      <vt:lpstr>Let’s see some examples….</vt:lpstr>
      <vt:lpstr>Three Kinds of Variables </vt:lpstr>
      <vt:lpstr>Very Important…</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Quick Review</vt:lpstr>
      <vt:lpstr>What’s the point Mendenall?</vt:lpstr>
      <vt:lpstr>Here’s why</vt:lpstr>
      <vt:lpstr>It’s Friday, Yay!</vt:lpstr>
      <vt:lpstr>Now I have my Experimental? </vt:lpstr>
      <vt:lpstr>Please look at Page 1</vt:lpstr>
      <vt:lpstr>PowerPoint Presentation</vt:lpstr>
      <vt:lpstr>The Title</vt:lpstr>
      <vt:lpstr>Title continued</vt:lpstr>
      <vt:lpstr>The Introduction</vt:lpstr>
      <vt:lpstr>Introduction continued..</vt:lpstr>
      <vt:lpstr>For example.</vt:lpstr>
      <vt:lpstr>What’s next…</vt:lpstr>
      <vt:lpstr>On a white board…</vt:lpstr>
      <vt:lpstr>The Hypothesis</vt:lpstr>
      <vt:lpstr>PowerPoint Presentation</vt:lpstr>
      <vt:lpstr>PowerPoint Presentation</vt:lpstr>
      <vt:lpstr>PowerPoint Presentation</vt:lpstr>
      <vt:lpstr>In the Margin….</vt:lpstr>
      <vt:lpstr>Example 1</vt:lpstr>
      <vt:lpstr>Example 1</vt:lpstr>
      <vt:lpstr>Example 2</vt:lpstr>
      <vt:lpstr>Example 3</vt:lpstr>
      <vt:lpstr>Example 3</vt:lpstr>
      <vt:lpstr>Example 3</vt:lpstr>
      <vt:lpstr>PowerPoint Presentation</vt:lpstr>
      <vt:lpstr>PowerPoint Presentation</vt:lpstr>
      <vt:lpstr>Let’s Review what we have discussed thus far..</vt:lpstr>
      <vt:lpstr>Safety Precautions</vt:lpstr>
      <vt:lpstr>PowerPoint Presentation</vt:lpstr>
      <vt:lpstr>Howdy Class</vt:lpstr>
      <vt:lpstr>PowerPoint Presentation</vt:lpstr>
      <vt:lpstr>Materials</vt:lpstr>
      <vt:lpstr>Procedure</vt:lpstr>
      <vt:lpstr>PowerPoint Presentation</vt:lpstr>
      <vt:lpstr>PowerPoint Presentation</vt:lpstr>
      <vt:lpstr>Data Table(s)</vt:lpstr>
      <vt:lpstr>PowerPoint Presentation</vt:lpstr>
      <vt:lpstr>PowerPoint Presentation</vt:lpstr>
      <vt:lpstr>It’s Thursday, Yay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Analysis</vt:lpstr>
      <vt:lpstr>PowerPoint Presentation</vt:lpstr>
      <vt:lpstr>And FINALLY…</vt:lpstr>
      <vt:lpstr>     Conclusion:  </vt:lpstr>
      <vt:lpstr>PowerPoint Presentation</vt:lpstr>
      <vt:lpstr>PowerPoint Presentation</vt:lpstr>
      <vt:lpstr>PowerPoint Presentation</vt:lpstr>
      <vt:lpstr>PowerPoint Presentation</vt:lpstr>
      <vt:lpstr>PowerPoint Presentation</vt:lpstr>
      <vt:lpstr>PowerPoint Presentation</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Create a Lab Write up</dc:title>
  <dc:creator>RICH</dc:creator>
  <cp:lastModifiedBy>Mendenall, Brandi</cp:lastModifiedBy>
  <cp:revision>1296</cp:revision>
  <cp:lastPrinted>2014-09-11T15:22:38Z</cp:lastPrinted>
  <dcterms:created xsi:type="dcterms:W3CDTF">2010-05-17T15:58:28Z</dcterms:created>
  <dcterms:modified xsi:type="dcterms:W3CDTF">2014-09-12T21:07:39Z</dcterms:modified>
</cp:coreProperties>
</file>